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2" r:id="rId4"/>
  </p:sldMasterIdLst>
  <p:notesMasterIdLst>
    <p:notesMasterId r:id="rId18"/>
  </p:notesMasterIdLst>
  <p:sldIdLst>
    <p:sldId id="256" r:id="rId5"/>
    <p:sldId id="304" r:id="rId6"/>
    <p:sldId id="261" r:id="rId7"/>
    <p:sldId id="283" r:id="rId8"/>
    <p:sldId id="330" r:id="rId9"/>
    <p:sldId id="327" r:id="rId10"/>
    <p:sldId id="331" r:id="rId11"/>
    <p:sldId id="325" r:id="rId12"/>
    <p:sldId id="323" r:id="rId13"/>
    <p:sldId id="333" r:id="rId14"/>
    <p:sldId id="334" r:id="rId15"/>
    <p:sldId id="326" r:id="rId16"/>
    <p:sldId id="328" r:id="rId17"/>
  </p:sldIdLst>
  <p:sldSz cx="9144000" cy="5143500" type="screen16x9"/>
  <p:notesSz cx="6858000" cy="9144000"/>
  <p:embeddedFontLst>
    <p:embeddedFont>
      <p:font typeface="Franklin Gothic" panose="020B0604020202020204" charset="0"/>
      <p:regular r:id="rId19"/>
      <p:bold r:id="rId20"/>
      <p:italic r:id="rId21"/>
      <p:boldItalic r:id="rId2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pt 1" id="{8162152A-A0E0-4BF6-B356-CAA92B1A27B0}">
          <p14:sldIdLst>
            <p14:sldId id="256"/>
            <p14:sldId id="304"/>
            <p14:sldId id="261"/>
            <p14:sldId id="283"/>
          </p14:sldIdLst>
        </p14:section>
        <p14:section name="Pt 2" id="{45843A40-6E9F-724F-A735-CCB53754355F}">
          <p14:sldIdLst>
            <p14:sldId id="330"/>
            <p14:sldId id="327"/>
            <p14:sldId id="331"/>
          </p14:sldIdLst>
        </p14:section>
        <p14:section name="Section 3" id="{1D2EA28A-390B-8142-ABA3-866BEEFA0FD0}">
          <p14:sldIdLst>
            <p14:sldId id="325"/>
            <p14:sldId id="323"/>
            <p14:sldId id="333"/>
            <p14:sldId id="334"/>
            <p14:sldId id="326"/>
            <p14:sldId id="328"/>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C077359D-CE4E-AEBD-A623-65DAAF995F3C}" name="Roberts, Karis Anna-Violet (kar2jw)" initials="" userId="S::kar2jw@virginia.edu::5a6235fe-647a-4144-81aa-20539d2ef62e"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604"/>
    <p:restoredTop sz="72789"/>
  </p:normalViewPr>
  <p:slideViewPr>
    <p:cSldViewPr snapToGrid="0">
      <p:cViewPr varScale="1">
        <p:scale>
          <a:sx n="109" d="100"/>
          <a:sy n="109" d="100"/>
        </p:scale>
        <p:origin x="76" y="86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font" Target="fonts/font3.fntdata"/><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font" Target="fonts/font2.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font" Target="fonts/font1.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4.fntdata"/><Relationship Id="rId27" Type="http://schemas.microsoft.com/office/2018/10/relationships/authors" Targe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
        <p:cNvGrpSpPr/>
        <p:nvPr/>
      </p:nvGrpSpPr>
      <p:grpSpPr>
        <a:xfrm>
          <a:off x="0" y="0"/>
          <a:ext cx="0" cy="0"/>
          <a:chOff x="0" y="0"/>
          <a:chExt cx="0" cy="0"/>
        </a:xfrm>
      </p:grpSpPr>
      <p:sp>
        <p:nvSpPr>
          <p:cNvPr id="50" name="Google Shape;50;g1345ce8f04f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 name="Google Shape;51;g1345ce8f04f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000" dirty="0"/>
              <a:t>Hello, I am </a:t>
            </a:r>
            <a:r>
              <a:rPr lang="en-US" sz="2000" dirty="0" err="1"/>
              <a:t>xxxx</a:t>
            </a:r>
            <a:r>
              <a:rPr lang="en-US" sz="2000" dirty="0"/>
              <a:t> and I am a part of team #4, along with </a:t>
            </a:r>
            <a:r>
              <a:rPr lang="en-US" sz="2000" dirty="0" err="1"/>
              <a:t>xxxx</a:t>
            </a:r>
            <a:r>
              <a:rPr lang="en-US" sz="2000" dirty="0"/>
              <a:t>, and </a:t>
            </a:r>
            <a:r>
              <a:rPr lang="en-US" sz="2000" dirty="0" err="1"/>
              <a:t>xxxx</a:t>
            </a:r>
            <a:r>
              <a:rPr lang="en-US" sz="2000" dirty="0"/>
              <a:t>. </a:t>
            </a:r>
          </a:p>
          <a:p>
            <a:pPr marL="0" lvl="0" indent="0" algn="l" rtl="0">
              <a:spcBef>
                <a:spcPts val="0"/>
              </a:spcBef>
              <a:spcAft>
                <a:spcPts val="0"/>
              </a:spcAft>
              <a:buNone/>
            </a:pPr>
            <a:endParaRPr lang="en-US" sz="2000" dirty="0"/>
          </a:p>
          <a:p>
            <a:pPr marL="0" lvl="0" indent="0" algn="l" rtl="0">
              <a:spcBef>
                <a:spcPts val="0"/>
              </a:spcBef>
              <a:spcAft>
                <a:spcPts val="0"/>
              </a:spcAft>
              <a:buNone/>
            </a:pPr>
            <a:r>
              <a:rPr lang="en-US" sz="2000" dirty="0"/>
              <a:t>we will be presenting on our work predicting ICU patient length of stay to enhance resource allocations in a clinical setting. This project leverages a machine learning approach using a Random Survival Forest model. </a:t>
            </a:r>
            <a:endParaRPr sz="2000"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a:extLst>
            <a:ext uri="{FF2B5EF4-FFF2-40B4-BE49-F238E27FC236}">
              <a16:creationId xmlns:a16="http://schemas.microsoft.com/office/drawing/2014/main" id="{B323AD22-CA4D-57CF-26AE-4BDF42E7A41D}"/>
            </a:ext>
          </a:extLst>
        </p:cNvPr>
        <p:cNvGrpSpPr/>
        <p:nvPr/>
      </p:nvGrpSpPr>
      <p:grpSpPr>
        <a:xfrm>
          <a:off x="0" y="0"/>
          <a:ext cx="0" cy="0"/>
          <a:chOff x="0" y="0"/>
          <a:chExt cx="0" cy="0"/>
        </a:xfrm>
      </p:grpSpPr>
      <p:sp>
        <p:nvSpPr>
          <p:cNvPr id="98" name="Google Shape;98;g13422df81bf_0_386:notes">
            <a:extLst>
              <a:ext uri="{FF2B5EF4-FFF2-40B4-BE49-F238E27FC236}">
                <a16:creationId xmlns:a16="http://schemas.microsoft.com/office/drawing/2014/main" id="{1329BB3C-9B87-5163-D04B-165497CF3CD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13422df81bf_0_386:notes">
            <a:extLst>
              <a:ext uri="{FF2B5EF4-FFF2-40B4-BE49-F238E27FC236}">
                <a16:creationId xmlns:a16="http://schemas.microsoft.com/office/drawing/2014/main" id="{8A69A7E4-7854-3F27-633B-0170E1F2F97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We also found in our model that </a:t>
            </a:r>
            <a:r>
              <a:rPr lang="en-US" sz="1100">
                <a:effectLst/>
                <a:latin typeface="Times New Roman"/>
                <a:ea typeface="Arial" panose="020B0604020202020204" pitchFamily="34" charset="0"/>
                <a:cs typeface="Times New Roman"/>
              </a:rPr>
              <a:t>age is relatively unimportant, while race and gender are even less important. This may be due to the relatively small number of patients in certain age, race, or gender categories, which can lead to these demographic predictors being undervalued.</a:t>
            </a:r>
            <a:endParaRPr lang="en-US" sz="1100">
              <a:effectLst/>
              <a:ea typeface="Arial" panose="020B0604020202020204" pitchFamily="34" charset="0"/>
            </a:endParaRPr>
          </a:p>
          <a:p>
            <a:pPr marL="0" lvl="0" indent="0" algn="l" rtl="0">
              <a:spcBef>
                <a:spcPts val="0"/>
              </a:spcBef>
              <a:spcAft>
                <a:spcPts val="0"/>
              </a:spcAft>
              <a:buNone/>
            </a:pPr>
            <a:endParaRPr lang="en-US" sz="1100">
              <a:effectLst/>
              <a:latin typeface="Times New Roman" panose="02020603050405020304" pitchFamily="18" charset="0"/>
              <a:ea typeface="Arial" panose="020B0604020202020204" pitchFamily="34" charset="0"/>
            </a:endParaRPr>
          </a:p>
          <a:p>
            <a:pPr marL="0" lvl="0" indent="0" algn="l" rtl="0">
              <a:spcBef>
                <a:spcPts val="0"/>
              </a:spcBef>
              <a:spcAft>
                <a:spcPts val="0"/>
              </a:spcAft>
              <a:buNone/>
            </a:pPr>
            <a:r>
              <a:rPr lang="en-US" sz="1100">
                <a:effectLst/>
                <a:latin typeface="Times New Roman"/>
                <a:ea typeface="Arial" panose="020B0604020202020204" pitchFamily="34" charset="0"/>
                <a:cs typeface="Times New Roman"/>
              </a:rPr>
              <a:t>It’s possible that people of certain ages, races, or genders receive less quality care that results in LOSs that are too short, too long, or even missing or inaccurate records. </a:t>
            </a:r>
          </a:p>
          <a:p>
            <a:pPr marL="0" lvl="0" indent="0" algn="l" rtl="0">
              <a:spcBef>
                <a:spcPts val="0"/>
              </a:spcBef>
              <a:spcAft>
                <a:spcPts val="0"/>
              </a:spcAft>
              <a:buNone/>
            </a:pPr>
            <a:endParaRPr lang="en-US" sz="1100">
              <a:effectLst/>
              <a:latin typeface="Times New Roman" panose="02020603050405020304" pitchFamily="18" charset="0"/>
              <a:ea typeface="Arial" panose="020B0604020202020204" pitchFamily="34" charset="0"/>
            </a:endParaRPr>
          </a:p>
          <a:p>
            <a:pPr marL="0" lvl="0" indent="0" algn="l" rtl="0">
              <a:spcBef>
                <a:spcPts val="0"/>
              </a:spcBef>
              <a:spcAft>
                <a:spcPts val="0"/>
              </a:spcAft>
              <a:buNone/>
            </a:pPr>
            <a:r>
              <a:rPr lang="en-US" sz="1100">
                <a:effectLst/>
                <a:latin typeface="Times New Roman"/>
                <a:ea typeface="Arial" panose="020B0604020202020204" pitchFamily="34" charset="0"/>
                <a:cs typeface="Times New Roman"/>
              </a:rPr>
              <a:t>A further direction may be to balance observations of LOS and to ensure that all patients received comparable care.</a:t>
            </a:r>
          </a:p>
          <a:p>
            <a:pPr marL="0" lvl="0" indent="0" algn="l" rtl="0">
              <a:spcBef>
                <a:spcPts val="0"/>
              </a:spcBef>
              <a:spcAft>
                <a:spcPts val="0"/>
              </a:spcAft>
              <a:buNone/>
            </a:pPr>
            <a:r>
              <a:rPr lang="en-US"/>
              <a:t> </a:t>
            </a:r>
          </a:p>
          <a:p>
            <a:pPr marL="0" lvl="0" indent="0" algn="l" rtl="0">
              <a:spcBef>
                <a:spcPts val="0"/>
              </a:spcBef>
              <a:spcAft>
                <a:spcPts val="0"/>
              </a:spcAft>
              <a:buNone/>
            </a:pPr>
            <a:endParaRPr lang="en-US"/>
          </a:p>
          <a:p>
            <a:pPr marL="0" lvl="0" indent="0" algn="l" rtl="0">
              <a:spcBef>
                <a:spcPts val="0"/>
              </a:spcBef>
              <a:spcAft>
                <a:spcPts val="0"/>
              </a:spcAft>
              <a:buNone/>
            </a:pPr>
            <a:endParaRPr lang="en-US"/>
          </a:p>
          <a:p>
            <a:pPr marL="0" lvl="0" indent="0" algn="l" rtl="0">
              <a:spcBef>
                <a:spcPts val="0"/>
              </a:spcBef>
              <a:spcAft>
                <a:spcPts val="0"/>
              </a:spcAft>
              <a:buNone/>
            </a:pPr>
            <a:endParaRPr/>
          </a:p>
        </p:txBody>
      </p:sp>
    </p:spTree>
    <p:extLst>
      <p:ext uri="{BB962C8B-B14F-4D97-AF65-F5344CB8AC3E}">
        <p14:creationId xmlns:p14="http://schemas.microsoft.com/office/powerpoint/2010/main" val="4851534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a:extLst>
            <a:ext uri="{FF2B5EF4-FFF2-40B4-BE49-F238E27FC236}">
              <a16:creationId xmlns:a16="http://schemas.microsoft.com/office/drawing/2014/main" id="{B323AD22-CA4D-57CF-26AE-4BDF42E7A41D}"/>
            </a:ext>
          </a:extLst>
        </p:cNvPr>
        <p:cNvGrpSpPr/>
        <p:nvPr/>
      </p:nvGrpSpPr>
      <p:grpSpPr>
        <a:xfrm>
          <a:off x="0" y="0"/>
          <a:ext cx="0" cy="0"/>
          <a:chOff x="0" y="0"/>
          <a:chExt cx="0" cy="0"/>
        </a:xfrm>
      </p:grpSpPr>
      <p:sp>
        <p:nvSpPr>
          <p:cNvPr id="98" name="Google Shape;98;g13422df81bf_0_386:notes">
            <a:extLst>
              <a:ext uri="{FF2B5EF4-FFF2-40B4-BE49-F238E27FC236}">
                <a16:creationId xmlns:a16="http://schemas.microsoft.com/office/drawing/2014/main" id="{1329BB3C-9B87-5163-D04B-165497CF3CD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13422df81bf_0_386:notes">
            <a:extLst>
              <a:ext uri="{FF2B5EF4-FFF2-40B4-BE49-F238E27FC236}">
                <a16:creationId xmlns:a16="http://schemas.microsoft.com/office/drawing/2014/main" id="{8A69A7E4-7854-3F27-633B-0170E1F2F97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We performed exploratory data analysis to reveal key insights into the data before creating our model. </a:t>
            </a:r>
          </a:p>
          <a:p>
            <a:pPr indent="-356870">
              <a:lnSpc>
                <a:spcPct val="150000"/>
              </a:lnSpc>
              <a:buFont typeface="Franklin Gothic,Sans-Serif"/>
              <a:buChar char="●"/>
            </a:pPr>
            <a:r>
              <a:rPr lang="en"/>
              <a:t>Age, race, and gender show minimal impact of LOS predictions. </a:t>
            </a:r>
          </a:p>
          <a:p>
            <a:pPr marL="0" lvl="0" indent="0" algn="l">
              <a:spcBef>
                <a:spcPts val="0"/>
              </a:spcBef>
              <a:spcAft>
                <a:spcPts val="0"/>
              </a:spcAft>
              <a:buNone/>
            </a:pPr>
            <a:endParaRPr lang="en-US"/>
          </a:p>
          <a:p>
            <a:pPr marL="0" indent="0">
              <a:buNone/>
            </a:pPr>
            <a:endParaRPr lang="en-US"/>
          </a:p>
          <a:p>
            <a:pPr marL="0" lvl="0" indent="0" algn="l" rtl="0">
              <a:spcBef>
                <a:spcPts val="0"/>
              </a:spcBef>
              <a:spcAft>
                <a:spcPts val="0"/>
              </a:spcAft>
              <a:buNone/>
            </a:pPr>
            <a:r>
              <a:rPr lang="en-US"/>
              <a:t>We found that the LOS distribution in the data set is skewed right, indicating a data imbalance because </a:t>
            </a:r>
            <a:r>
              <a:rPr lang="en-US" sz="1800">
                <a:effectLst/>
                <a:latin typeface="Times New Roman"/>
                <a:ea typeface="Times New Roman" panose="02020603050405020304" pitchFamily="18" charset="0"/>
                <a:cs typeface="Times New Roman"/>
              </a:rPr>
              <a:t>there are few examples of long stays or deaths in the data. This imbalance can lead to bias with classification models, and Predicting LOS using regression would be more appropriate than a classification model for this problem. Random Survival Forest was chosen because it is more resilient to the skewed training data. </a:t>
            </a:r>
          </a:p>
          <a:p>
            <a:pPr marL="0" lvl="0" indent="0" algn="l" rtl="0">
              <a:spcBef>
                <a:spcPts val="0"/>
              </a:spcBef>
              <a:spcAft>
                <a:spcPts val="0"/>
              </a:spcAft>
              <a:buNone/>
            </a:pPr>
            <a:endParaRPr lang="en-US"/>
          </a:p>
          <a:p>
            <a:pPr marL="0" lvl="0" indent="0" algn="l" rtl="0">
              <a:spcBef>
                <a:spcPts val="0"/>
              </a:spcBef>
              <a:spcAft>
                <a:spcPts val="0"/>
              </a:spcAft>
              <a:buNone/>
            </a:pPr>
            <a:r>
              <a:rPr lang="en-US"/>
              <a:t>We also found in our model that </a:t>
            </a:r>
            <a:r>
              <a:rPr lang="en-US" sz="1100">
                <a:effectLst/>
                <a:latin typeface="Times New Roman"/>
                <a:ea typeface="Arial" panose="020B0604020202020204" pitchFamily="34" charset="0"/>
                <a:cs typeface="Times New Roman"/>
              </a:rPr>
              <a:t>age is relatively unimportant, while race and gender are even less important. This may be due to the relatively small number of patients in certain age, race, or gender categories, which can lead to these demographic predictors being undervalued.</a:t>
            </a:r>
          </a:p>
          <a:p>
            <a:pPr marL="0" lvl="0" indent="0" algn="l" rtl="0">
              <a:spcBef>
                <a:spcPts val="0"/>
              </a:spcBef>
              <a:spcAft>
                <a:spcPts val="0"/>
              </a:spcAft>
              <a:buNone/>
            </a:pPr>
            <a:endParaRPr lang="en-US" sz="1100">
              <a:effectLst/>
              <a:latin typeface="Times New Roman" panose="02020603050405020304" pitchFamily="18" charset="0"/>
              <a:ea typeface="Arial" panose="020B0604020202020204" pitchFamily="34" charset="0"/>
            </a:endParaRPr>
          </a:p>
          <a:p>
            <a:pPr marL="0" lvl="0" indent="0" algn="l" rtl="0">
              <a:spcBef>
                <a:spcPts val="0"/>
              </a:spcBef>
              <a:spcAft>
                <a:spcPts val="0"/>
              </a:spcAft>
              <a:buNone/>
            </a:pPr>
            <a:r>
              <a:rPr lang="en-US" sz="1100">
                <a:effectLst/>
                <a:latin typeface="Times New Roman"/>
                <a:ea typeface="Arial" panose="020B0604020202020204" pitchFamily="34" charset="0"/>
                <a:cs typeface="Times New Roman"/>
              </a:rPr>
              <a:t>It’s possible that people of certain ages, races, or genders receive less quality care that results in LOSs that are too short, too long, or even missing or inaccurate records. </a:t>
            </a:r>
          </a:p>
          <a:p>
            <a:pPr marL="0" lvl="0" indent="0" algn="l" rtl="0">
              <a:spcBef>
                <a:spcPts val="0"/>
              </a:spcBef>
              <a:spcAft>
                <a:spcPts val="0"/>
              </a:spcAft>
              <a:buNone/>
            </a:pPr>
            <a:endParaRPr lang="en-US" sz="1100">
              <a:effectLst/>
              <a:latin typeface="Times New Roman" panose="02020603050405020304" pitchFamily="18" charset="0"/>
              <a:ea typeface="Arial" panose="020B0604020202020204" pitchFamily="34" charset="0"/>
            </a:endParaRPr>
          </a:p>
          <a:p>
            <a:pPr marL="0" lvl="0" indent="0" algn="l" rtl="0">
              <a:spcBef>
                <a:spcPts val="0"/>
              </a:spcBef>
              <a:spcAft>
                <a:spcPts val="0"/>
              </a:spcAft>
              <a:buNone/>
            </a:pPr>
            <a:r>
              <a:rPr lang="en-US" sz="1100">
                <a:effectLst/>
                <a:latin typeface="Times New Roman"/>
                <a:ea typeface="Arial" panose="020B0604020202020204" pitchFamily="34" charset="0"/>
                <a:cs typeface="Times New Roman"/>
              </a:rPr>
              <a:t>A further direction may be to balance observations of LOS and to ensure that all patients received comparable care.</a:t>
            </a:r>
          </a:p>
          <a:p>
            <a:pPr marL="0" lvl="0" indent="0" algn="l" rtl="0">
              <a:spcBef>
                <a:spcPts val="0"/>
              </a:spcBef>
              <a:spcAft>
                <a:spcPts val="0"/>
              </a:spcAft>
              <a:buNone/>
            </a:pPr>
            <a:r>
              <a:rPr lang="en-US"/>
              <a:t> </a:t>
            </a:r>
          </a:p>
          <a:p>
            <a:pPr marL="0" lvl="0" indent="0" algn="l" rtl="0">
              <a:spcBef>
                <a:spcPts val="0"/>
              </a:spcBef>
              <a:spcAft>
                <a:spcPts val="0"/>
              </a:spcAft>
              <a:buNone/>
            </a:pPr>
            <a:endParaRPr lang="en-US"/>
          </a:p>
          <a:p>
            <a:pPr marL="0" lvl="0" indent="0" algn="l" rtl="0">
              <a:spcBef>
                <a:spcPts val="0"/>
              </a:spcBef>
              <a:spcAft>
                <a:spcPts val="0"/>
              </a:spcAft>
              <a:buNone/>
            </a:pPr>
            <a:endParaRPr lang="en-US"/>
          </a:p>
          <a:p>
            <a:pPr marL="0" lvl="0" indent="0" algn="l" rtl="0">
              <a:spcBef>
                <a:spcPts val="0"/>
              </a:spcBef>
              <a:spcAft>
                <a:spcPts val="0"/>
              </a:spcAft>
              <a:buNone/>
            </a:pPr>
            <a:endParaRPr/>
          </a:p>
        </p:txBody>
      </p:sp>
    </p:spTree>
    <p:extLst>
      <p:ext uri="{BB962C8B-B14F-4D97-AF65-F5344CB8AC3E}">
        <p14:creationId xmlns:p14="http://schemas.microsoft.com/office/powerpoint/2010/main" val="11003640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a:extLst>
            <a:ext uri="{FF2B5EF4-FFF2-40B4-BE49-F238E27FC236}">
              <a16:creationId xmlns:a16="http://schemas.microsoft.com/office/drawing/2014/main" id="{F497D1BA-220C-3013-4569-AB3F9E2205F0}"/>
            </a:ext>
          </a:extLst>
        </p:cNvPr>
        <p:cNvGrpSpPr/>
        <p:nvPr/>
      </p:nvGrpSpPr>
      <p:grpSpPr>
        <a:xfrm>
          <a:off x="0" y="0"/>
          <a:ext cx="0" cy="0"/>
          <a:chOff x="0" y="0"/>
          <a:chExt cx="0" cy="0"/>
        </a:xfrm>
      </p:grpSpPr>
      <p:sp>
        <p:nvSpPr>
          <p:cNvPr id="98" name="Google Shape;98;g13422df81bf_0_386:notes">
            <a:extLst>
              <a:ext uri="{FF2B5EF4-FFF2-40B4-BE49-F238E27FC236}">
                <a16:creationId xmlns:a16="http://schemas.microsoft.com/office/drawing/2014/main" id="{126EB9AD-958A-323B-6E94-F09DDA439E6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13422df81bf_0_386:notes">
            <a:extLst>
              <a:ext uri="{FF2B5EF4-FFF2-40B4-BE49-F238E27FC236}">
                <a16:creationId xmlns:a16="http://schemas.microsoft.com/office/drawing/2014/main" id="{534B5121-3D6E-556A-FBB7-96F5E2DDB62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There is room for improvement with this model. Future directions should address:</a:t>
            </a:r>
          </a:p>
          <a:p>
            <a:pPr marL="0" lvl="0" indent="0" algn="l" rtl="0">
              <a:spcBef>
                <a:spcPts val="0"/>
              </a:spcBef>
              <a:spcAft>
                <a:spcPts val="0"/>
              </a:spcAft>
              <a:buNone/>
            </a:pPr>
            <a:r>
              <a:rPr lang="en-US"/>
              <a:t>data imbalances related to the Length of Stay and the small number of patients in certain demographic categories</a:t>
            </a:r>
          </a:p>
          <a:p>
            <a:pPr marL="0" lvl="0" indent="0" algn="l" rtl="0">
              <a:spcBef>
                <a:spcPts val="0"/>
              </a:spcBef>
              <a:spcAft>
                <a:spcPts val="0"/>
              </a:spcAft>
              <a:buNone/>
            </a:pPr>
            <a:r>
              <a:rPr lang="en-US"/>
              <a:t>The model could also be improved by incorporating medication information,</a:t>
            </a:r>
          </a:p>
          <a:p>
            <a:pPr marL="0" lvl="0" indent="0" algn="l" rtl="0">
              <a:spcBef>
                <a:spcPts val="0"/>
              </a:spcBef>
              <a:spcAft>
                <a:spcPts val="0"/>
              </a:spcAft>
              <a:buNone/>
            </a:pPr>
            <a:r>
              <a:rPr lang="en-US"/>
              <a:t> and potentially the model could be expanded to include patient mortality predictions. </a:t>
            </a:r>
          </a:p>
          <a:p>
            <a:pPr marL="0" lvl="0" indent="0" algn="l" rtl="0">
              <a:spcBef>
                <a:spcPts val="0"/>
              </a:spcBef>
              <a:spcAft>
                <a:spcPts val="0"/>
              </a:spcAft>
              <a:buNone/>
            </a:pPr>
            <a:r>
              <a:rPr lang="en-US"/>
              <a:t>These enhancements aim to further refine the models applicability. </a:t>
            </a:r>
            <a:endParaRPr/>
          </a:p>
        </p:txBody>
      </p:sp>
    </p:spTree>
    <p:extLst>
      <p:ext uri="{BB962C8B-B14F-4D97-AF65-F5344CB8AC3E}">
        <p14:creationId xmlns:p14="http://schemas.microsoft.com/office/powerpoint/2010/main" val="30911065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a:extLst>
            <a:ext uri="{FF2B5EF4-FFF2-40B4-BE49-F238E27FC236}">
              <a16:creationId xmlns:a16="http://schemas.microsoft.com/office/drawing/2014/main" id="{F5BF9670-643B-AACB-D441-FFD39D15A479}"/>
            </a:ext>
          </a:extLst>
        </p:cNvPr>
        <p:cNvGrpSpPr/>
        <p:nvPr/>
      </p:nvGrpSpPr>
      <p:grpSpPr>
        <a:xfrm>
          <a:off x="0" y="0"/>
          <a:ext cx="0" cy="0"/>
          <a:chOff x="0" y="0"/>
          <a:chExt cx="0" cy="0"/>
        </a:xfrm>
      </p:grpSpPr>
      <p:sp>
        <p:nvSpPr>
          <p:cNvPr id="98" name="Google Shape;98;g13422df81bf_0_386:notes">
            <a:extLst>
              <a:ext uri="{FF2B5EF4-FFF2-40B4-BE49-F238E27FC236}">
                <a16:creationId xmlns:a16="http://schemas.microsoft.com/office/drawing/2014/main" id="{657F8D48-E300-9239-5FD2-A577B7DBAE6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13422df81bf_0_386:notes">
            <a:extLst>
              <a:ext uri="{FF2B5EF4-FFF2-40B4-BE49-F238E27FC236}">
                <a16:creationId xmlns:a16="http://schemas.microsoft.com/office/drawing/2014/main" id="{7F78057A-529A-F028-6CC9-A62999D5448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In conclusion, our model demonstrates a significant potential for enhancing ICU operations. By </a:t>
            </a:r>
            <a:r>
              <a:rPr lang="en-US" err="1"/>
              <a:t>forcasting</a:t>
            </a:r>
            <a:r>
              <a:rPr lang="en-US"/>
              <a:t> length of stay, ICU staff can better plan for the use of critical resources, leading to more effective and efficient patient management. This project serves as a proof of concept for </a:t>
            </a:r>
            <a:r>
              <a:rPr lang="en-US" err="1"/>
              <a:t>predtictve</a:t>
            </a:r>
            <a:r>
              <a:rPr lang="en-US"/>
              <a:t> analytics in a healthcare setting, paving the way for more efficient ICU operations. </a:t>
            </a:r>
          </a:p>
          <a:p>
            <a:pPr marL="0" lvl="0" indent="0" algn="l" rtl="0">
              <a:spcBef>
                <a:spcPts val="0"/>
              </a:spcBef>
              <a:spcAft>
                <a:spcPts val="0"/>
              </a:spcAft>
              <a:buNone/>
            </a:pPr>
            <a:endParaRPr lang="en-US"/>
          </a:p>
          <a:p>
            <a:pPr marL="0" lvl="0" indent="0" algn="l" rtl="0">
              <a:spcBef>
                <a:spcPts val="0"/>
              </a:spcBef>
              <a:spcAft>
                <a:spcPts val="0"/>
              </a:spcAft>
              <a:buNone/>
            </a:pPr>
            <a:r>
              <a:rPr lang="en-US"/>
              <a:t>Thank you for time! </a:t>
            </a:r>
            <a:endParaRPr/>
          </a:p>
        </p:txBody>
      </p:sp>
    </p:spTree>
    <p:extLst>
      <p:ext uri="{BB962C8B-B14F-4D97-AF65-F5344CB8AC3E}">
        <p14:creationId xmlns:p14="http://schemas.microsoft.com/office/powerpoint/2010/main" val="37226124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13422df81bf_0_3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13422df81bf_0_3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Bottom line up front, our model can predict the length of stay for patients in the ICU, which enables better resource allocation and ultimately improves patient care. This is crucial for optimizing the use of beds, staff, medication supplies, and equipment in Intensive care units. </a:t>
            </a:r>
            <a:endParaRPr/>
          </a:p>
        </p:txBody>
      </p:sp>
    </p:spTree>
    <p:extLst>
      <p:ext uri="{BB962C8B-B14F-4D97-AF65-F5344CB8AC3E}">
        <p14:creationId xmlns:p14="http://schemas.microsoft.com/office/powerpoint/2010/main" val="15716069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13422df81bf_0_3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13422df81bf_0_3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a:p>
          <a:p>
            <a:r>
              <a:rPr lang="en-US"/>
              <a:t>Intensive Care Units (ICUs) are a cornerstone of modern healthcare, offering specialized care to critically ill patients. Yet, managing these units comes with its challenges, particularly due to the unpredictable nature of patient admissions and the varying lengths of stay (LOS) of the patients. Accurate prediction of LOS is essential for optimizing the allocation of beds, equipment, and staff, ensuring that resources are used effectively.</a:t>
            </a:r>
          </a:p>
          <a:p>
            <a:r>
              <a:rPr lang="en-US"/>
              <a:t>Our motivation is clear: by improving planning and resource management, we can reduce costs, enhance patient outcomes, and ultimately deliver better healthcare. Through the development of a reliable LOS prediction model for ICUs, we aim to empower healthcare professionals with insights that can support more informed decision-making, enabling critical care services to operate with greater efficiency and effectiveness.</a:t>
            </a:r>
          </a:p>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13422df81bf_0_3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13422df81bf_0_3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We developed a machine learning model using the random survival forest approach. </a:t>
            </a:r>
          </a:p>
          <a:p>
            <a:pPr marL="0" lvl="0" indent="0" algn="l" rtl="0">
              <a:spcBef>
                <a:spcPts val="0"/>
              </a:spcBef>
              <a:spcAft>
                <a:spcPts val="0"/>
              </a:spcAft>
              <a:buNone/>
            </a:pPr>
            <a:endParaRPr lang="en-US"/>
          </a:p>
          <a:p>
            <a:pPr marL="0" lvl="0" indent="0" algn="l" rtl="0">
              <a:spcBef>
                <a:spcPts val="0"/>
              </a:spcBef>
              <a:spcAft>
                <a:spcPts val="0"/>
              </a:spcAft>
              <a:buNone/>
            </a:pPr>
            <a:r>
              <a:rPr lang="en-US" b="1"/>
              <a:t>Survival analysis</a:t>
            </a:r>
            <a:r>
              <a:rPr lang="en-US"/>
              <a:t> is a branch of statistics that focuses on analyzing time-to-event data. </a:t>
            </a:r>
          </a:p>
          <a:p>
            <a:pPr marL="0" lvl="0" indent="0" algn="l" rtl="0">
              <a:spcBef>
                <a:spcPts val="0"/>
              </a:spcBef>
              <a:spcAft>
                <a:spcPts val="0"/>
              </a:spcAft>
              <a:buNone/>
            </a:pPr>
            <a:endParaRPr lang="en-US"/>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a:effectLst/>
                <a:latin typeface="Times New Roman" panose="02020603050405020304" pitchFamily="18" charset="0"/>
                <a:ea typeface="Arial" panose="020B0604020202020204" pitchFamily="34" charset="0"/>
              </a:rPr>
              <a:t>Random Survival Forest is an ensemble learning method designed for survival analysis. For survival analysis, a Random Survival Forest estimates </a:t>
            </a:r>
            <a:r>
              <a:rPr lang="en-US" sz="1800">
                <a:effectLst/>
                <a:latin typeface="Times New Roman" panose="02020603050405020304" pitchFamily="18" charset="0"/>
                <a:ea typeface="Times New Roman" panose="02020603050405020304" pitchFamily="18" charset="0"/>
              </a:rPr>
              <a:t>the probability that a random LOS exceeds a specific duration</a:t>
            </a:r>
            <a:r>
              <a:rPr lang="en-US" sz="3200">
                <a:effectLst/>
              </a:rPr>
              <a:t> </a:t>
            </a:r>
            <a:r>
              <a:rPr lang="en-US" sz="1800">
                <a:effectLst/>
                <a:latin typeface="Times New Roman" panose="02020603050405020304" pitchFamily="18" charset="0"/>
                <a:ea typeface="Arial" panose="020B0604020202020204" pitchFamily="34" charset="0"/>
              </a:rPr>
              <a:t>for each individual by splitting data at decision nodes based on features and their association with the LOS.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800">
              <a:effectLst/>
              <a:latin typeface="Times New Roman" panose="02020603050405020304" pitchFamily="18" charset="0"/>
              <a:ea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a:t>This model is trained on the MIMIC IV dataset which includes vital signs, demographic data, and disease information from ICU patients. The goal is to predict the Length of Stay for ICU patients based on these attributes.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80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a:t>Survival analysis offers the advantage of predicting numerical LOS values and the model estimates can be used to generate a probability distribution curve for LOSs. </a:t>
            </a:r>
            <a:r>
              <a:rPr lang="en-US" sz="1800">
                <a:effectLst/>
                <a:latin typeface="Times New Roman" panose="02020603050405020304" pitchFamily="18" charset="0"/>
                <a:ea typeface="Times New Roman" panose="02020603050405020304" pitchFamily="18" charset="0"/>
              </a:rPr>
              <a:t>A Probability Distribution Function is a distribution of likely LOS values, showing where the probability is most concentrated over a range of possible LOS durations.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800">
              <a:effectLst/>
              <a:latin typeface="Times New Roman" panose="02020603050405020304" pitchFamily="18" charset="0"/>
              <a:ea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a:effectLst/>
                <a:latin typeface="Times New Roman" panose="02020603050405020304" pitchFamily="18" charset="0"/>
                <a:ea typeface="Arial" panose="020B0604020202020204" pitchFamily="34" charset="0"/>
              </a:rPr>
              <a:t>Now I am going to hand it over to </a:t>
            </a:r>
            <a:r>
              <a:rPr lang="en-US" sz="1800" err="1">
                <a:effectLst/>
                <a:latin typeface="Times New Roman" panose="02020603050405020304" pitchFamily="18" charset="0"/>
                <a:ea typeface="Arial" panose="020B0604020202020204" pitchFamily="34" charset="0"/>
              </a:rPr>
              <a:t>xxxx</a:t>
            </a:r>
            <a:r>
              <a:rPr lang="en-US" sz="1800">
                <a:effectLst/>
                <a:latin typeface="Times New Roman" panose="02020603050405020304" pitchFamily="18" charset="0"/>
                <a:ea typeface="Arial" panose="020B0604020202020204" pitchFamily="34" charset="0"/>
              </a:rPr>
              <a:t> to talk to the key predictors of the model </a:t>
            </a:r>
            <a:endParaRPr lang="en-US" sz="1800">
              <a:effectLst/>
              <a:latin typeface="Arial" panose="020B0604020202020204" pitchFamily="34" charset="0"/>
              <a:ea typeface="Arial" panose="020B0604020202020204" pitchFamily="34" charset="0"/>
            </a:endParaRPr>
          </a:p>
          <a:p>
            <a:pPr marL="0" lvl="0" indent="0" algn="l" rtl="0">
              <a:spcBef>
                <a:spcPts val="0"/>
              </a:spcBef>
              <a:spcAft>
                <a:spcPts val="0"/>
              </a:spcAft>
              <a:buNone/>
            </a:pPr>
            <a:endParaRPr lang="en-US"/>
          </a:p>
        </p:txBody>
      </p:sp>
    </p:spTree>
    <p:extLst>
      <p:ext uri="{BB962C8B-B14F-4D97-AF65-F5344CB8AC3E}">
        <p14:creationId xmlns:p14="http://schemas.microsoft.com/office/powerpoint/2010/main" val="26690189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a:extLst>
            <a:ext uri="{FF2B5EF4-FFF2-40B4-BE49-F238E27FC236}">
              <a16:creationId xmlns:a16="http://schemas.microsoft.com/office/drawing/2014/main" id="{460D88E3-C3EB-6CBC-ADE2-0155A53BA3BD}"/>
            </a:ext>
          </a:extLst>
        </p:cNvPr>
        <p:cNvGrpSpPr/>
        <p:nvPr/>
      </p:nvGrpSpPr>
      <p:grpSpPr>
        <a:xfrm>
          <a:off x="0" y="0"/>
          <a:ext cx="0" cy="0"/>
          <a:chOff x="0" y="0"/>
          <a:chExt cx="0" cy="0"/>
        </a:xfrm>
      </p:grpSpPr>
      <p:sp>
        <p:nvSpPr>
          <p:cNvPr id="98" name="Google Shape;98;g13422df81bf_0_386:notes">
            <a:extLst>
              <a:ext uri="{FF2B5EF4-FFF2-40B4-BE49-F238E27FC236}">
                <a16:creationId xmlns:a16="http://schemas.microsoft.com/office/drawing/2014/main" id="{0177A54D-F9FB-0A5B-974D-9087F3DC4CF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13422df81bf_0_386:notes">
            <a:extLst>
              <a:ext uri="{FF2B5EF4-FFF2-40B4-BE49-F238E27FC236}">
                <a16:creationId xmlns:a16="http://schemas.microsoft.com/office/drawing/2014/main" id="{1744AF5F-F46B-98C2-8E25-7D0F98D2AD7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a:r>
              <a:rPr lang="en-US" sz="1800" dirty="0">
                <a:effectLst/>
                <a:latin typeface="Times New Roman" panose="02020603050405020304" pitchFamily="18" charset="0"/>
                <a:ea typeface="Arial" panose="020B0604020202020204" pitchFamily="34" charset="0"/>
              </a:rPr>
              <a:t>Thanks </a:t>
            </a:r>
            <a:r>
              <a:rPr lang="en-US" sz="1800" dirty="0" err="1">
                <a:effectLst/>
                <a:latin typeface="Times New Roman" panose="02020603050405020304" pitchFamily="18" charset="0"/>
                <a:ea typeface="Arial" panose="020B0604020202020204" pitchFamily="34" charset="0"/>
              </a:rPr>
              <a:t>xxxx</a:t>
            </a:r>
            <a:r>
              <a:rPr lang="en-US" sz="1800" dirty="0">
                <a:effectLst/>
                <a:latin typeface="Times New Roman" panose="02020603050405020304" pitchFamily="18" charset="0"/>
                <a:ea typeface="Arial" panose="020B0604020202020204" pitchFamily="34" charset="0"/>
              </a:rPr>
              <a:t>,</a:t>
            </a:r>
          </a:p>
          <a:p>
            <a:pPr marL="0" marR="0"/>
            <a:r>
              <a:rPr lang="en-US" sz="1800" dirty="0">
                <a:effectLst/>
                <a:latin typeface="Times New Roman" panose="02020603050405020304" pitchFamily="18" charset="0"/>
                <a:ea typeface="Arial" panose="020B0604020202020204" pitchFamily="34" charset="0"/>
              </a:rPr>
              <a:t>To reiterate, we created a Random Survival Forest that predicts survival times / Lengths Of Stay. </a:t>
            </a:r>
          </a:p>
          <a:p>
            <a:pPr marL="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800" dirty="0"/>
              <a:t>Our model was trained on a feature matrix of about 60 predictors, and about 4,000 rows / ICU stays.</a:t>
            </a:r>
          </a:p>
          <a:p>
            <a:pPr marL="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800" dirty="0"/>
              <a:t>The most significant predictors identified by our model are heart rate, respiratory rate, and oxygen saturation.</a:t>
            </a:r>
          </a:p>
          <a:p>
            <a:pPr marL="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800" dirty="0"/>
              <a:t>Knowing key predictors may help hospital staff make decisions about resource allocations.</a:t>
            </a:r>
            <a:endParaRPr lang="en-US" sz="1800" dirty="0">
              <a:effectLst/>
              <a:latin typeface="Times New Roman" panose="02020603050405020304" pitchFamily="18" charset="0"/>
              <a:ea typeface="Arial" panose="020B0604020202020204" pitchFamily="34" charset="0"/>
            </a:endParaRPr>
          </a:p>
          <a:p>
            <a:pPr marL="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800" dirty="0"/>
              <a:t>Our model had a Concordance Index of 0.821, a Mean Squared Error of about 49 square years, and a Root Mean Squared Error of about 7 days.</a:t>
            </a:r>
          </a:p>
          <a:p>
            <a:pPr marL="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800" dirty="0">
                <a:effectLst/>
                <a:latin typeface="Times New Roman" panose="02020603050405020304" pitchFamily="18" charset="0"/>
                <a:ea typeface="Times New Roman" panose="02020603050405020304" pitchFamily="18" charset="0"/>
              </a:rPr>
              <a:t>The Concordance Index measures the probability that, for any two randomly selected ICU stays, our model correctly predicts which one has the shorter Length of Stay (LOS). 0.5 indicates that our model is no better than a random guesser. 1.0 indicates that our model ranks perfectly.</a:t>
            </a:r>
          </a:p>
          <a:p>
            <a:pPr marL="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800" dirty="0">
                <a:effectLst/>
                <a:latin typeface="Times New Roman" panose="02020603050405020304" pitchFamily="18" charset="0"/>
              </a:rPr>
              <a:t>Given the Concordance Index is greater than 0.8, </a:t>
            </a:r>
            <a:r>
              <a:rPr lang="en-US" sz="1800" dirty="0"/>
              <a:t>our model may be a valuable tool for ICU resource managers.</a:t>
            </a:r>
            <a:endParaRPr lang="en-US" sz="1800" dirty="0">
              <a:effectLst/>
              <a:latin typeface="Times New Roman" panose="02020603050405020304" pitchFamily="18" charset="0"/>
              <a:ea typeface="Times New Roman" panose="02020603050405020304" pitchFamily="18" charset="0"/>
            </a:endParaRPr>
          </a:p>
          <a:p>
            <a:pPr marL="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800" dirty="0">
                <a:effectLst/>
                <a:latin typeface="Times New Roman" panose="02020603050405020304" pitchFamily="18" charset="0"/>
                <a:ea typeface="Times New Roman" panose="02020603050405020304" pitchFamily="18" charset="0"/>
              </a:rPr>
              <a:t>MSE quantifies the average squared difference between actual and predicted LOS.</a:t>
            </a:r>
          </a:p>
          <a:p>
            <a:pPr marL="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800" dirty="0">
                <a:effectLst/>
                <a:latin typeface="Times New Roman" panose="02020603050405020304" pitchFamily="18" charset="0"/>
                <a:ea typeface="Times New Roman" panose="02020603050405020304" pitchFamily="18" charset="0"/>
              </a:rPr>
              <a:t>MSE reflects the variance of prediction errors</a:t>
            </a:r>
            <a:r>
              <a:rPr lang="en-US" sz="1800" b="0" dirty="0">
                <a:effectLst/>
                <a:latin typeface="Times New Roman" panose="02020603050405020304" pitchFamily="18" charset="0"/>
                <a:ea typeface="Times New Roman" panose="02020603050405020304" pitchFamily="18" charset="0"/>
              </a:rPr>
              <a:t>.</a:t>
            </a:r>
            <a:endParaRPr lang="en-US" sz="1800" b="1" dirty="0">
              <a:effectLst/>
              <a:latin typeface="Times New Roman" panose="02020603050405020304" pitchFamily="18" charset="0"/>
              <a:ea typeface="Times New Roman" panose="02020603050405020304" pitchFamily="18" charset="0"/>
            </a:endParaRPr>
          </a:p>
          <a:p>
            <a:pPr marL="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800" b="0" dirty="0">
                <a:effectLst/>
                <a:latin typeface="Times New Roman" panose="02020603050405020304" pitchFamily="18" charset="0"/>
                <a:ea typeface="Times New Roman" panose="02020603050405020304" pitchFamily="18" charset="0"/>
              </a:rPr>
              <a:t>A lower MSE indicates that predicted LOS values are closer to actual LOS values.</a:t>
            </a:r>
            <a:r>
              <a:rPr lang="en-US" sz="3200" b="1" dirty="0">
                <a:effectLst/>
              </a:rPr>
              <a:t> </a:t>
            </a:r>
            <a:endParaRPr lang="en-US" sz="3200" b="0" dirty="0">
              <a:effectLst/>
            </a:endParaRPr>
          </a:p>
          <a:p>
            <a:pPr marL="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3200" b="0" dirty="0">
                <a:effectLst/>
              </a:rPr>
              <a:t>Given a Root Mean Squared Error of about 7 days, point predictions of single Lengths Of Stay may be inaccurate.</a:t>
            </a:r>
          </a:p>
          <a:p>
            <a:pPr marL="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3200" b="0" dirty="0">
                <a:effectLst/>
              </a:rPr>
              <a:t>Considering the Concordance Index and some performance visualizations, our model overall performs well.</a:t>
            </a:r>
          </a:p>
          <a:p>
            <a:pPr marL="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3200" b="0" dirty="0">
                <a:effectLst/>
              </a:rPr>
              <a:t>In other words, our model best estimates the ball park of the Length Of Stay of a patient. Our model has some error in predicting exact Lengths Of Stay.</a:t>
            </a:r>
            <a:endParaRPr lang="en-US" sz="1800" b="0" dirty="0"/>
          </a:p>
        </p:txBody>
      </p:sp>
    </p:spTree>
    <p:extLst>
      <p:ext uri="{BB962C8B-B14F-4D97-AF65-F5344CB8AC3E}">
        <p14:creationId xmlns:p14="http://schemas.microsoft.com/office/powerpoint/2010/main" val="36550870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a:extLst>
            <a:ext uri="{FF2B5EF4-FFF2-40B4-BE49-F238E27FC236}">
              <a16:creationId xmlns:a16="http://schemas.microsoft.com/office/drawing/2014/main" id="{8C1A37DC-C815-4174-69C0-2D6C1724F48F}"/>
            </a:ext>
          </a:extLst>
        </p:cNvPr>
        <p:cNvGrpSpPr/>
        <p:nvPr/>
      </p:nvGrpSpPr>
      <p:grpSpPr>
        <a:xfrm>
          <a:off x="0" y="0"/>
          <a:ext cx="0" cy="0"/>
          <a:chOff x="0" y="0"/>
          <a:chExt cx="0" cy="0"/>
        </a:xfrm>
      </p:grpSpPr>
      <p:sp>
        <p:nvSpPr>
          <p:cNvPr id="98" name="Google Shape;98;g13422df81bf_0_386:notes">
            <a:extLst>
              <a:ext uri="{FF2B5EF4-FFF2-40B4-BE49-F238E27FC236}">
                <a16:creationId xmlns:a16="http://schemas.microsoft.com/office/drawing/2014/main" id="{A4F2E016-243D-F758-04FF-8F734250D1D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13422df81bf_0_386:notes">
            <a:extLst>
              <a:ext uri="{FF2B5EF4-FFF2-40B4-BE49-F238E27FC236}">
                <a16:creationId xmlns:a16="http://schemas.microsoft.com/office/drawing/2014/main" id="{98F6A6C6-DCDD-8C48-1F0A-4BAFD9E73B2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Our model predicts a Probability Density Function that mirrors the distribution of actual Lengths Of Stay.</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On the left is a histogram of frequency of LOS vs. LOS for our entire dataset.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On the right is a graph of many PDFs. There is one PDF for each ICU stay. The thick blue curve is the average PDF.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 two graphs look similar. Our model effectively predicts the distributions of Lengths Of Stay for various ICU stays. </a:t>
            </a:r>
          </a:p>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41702122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a:extLst>
            <a:ext uri="{FF2B5EF4-FFF2-40B4-BE49-F238E27FC236}">
              <a16:creationId xmlns:a16="http://schemas.microsoft.com/office/drawing/2014/main" id="{B8EE2E01-080B-87B7-D2DA-EB22B3B22699}"/>
            </a:ext>
          </a:extLst>
        </p:cNvPr>
        <p:cNvGrpSpPr/>
        <p:nvPr/>
      </p:nvGrpSpPr>
      <p:grpSpPr>
        <a:xfrm>
          <a:off x="0" y="0"/>
          <a:ext cx="0" cy="0"/>
          <a:chOff x="0" y="0"/>
          <a:chExt cx="0" cy="0"/>
        </a:xfrm>
      </p:grpSpPr>
      <p:sp>
        <p:nvSpPr>
          <p:cNvPr id="98" name="Google Shape;98;g13422df81bf_0_386:notes">
            <a:extLst>
              <a:ext uri="{FF2B5EF4-FFF2-40B4-BE49-F238E27FC236}">
                <a16:creationId xmlns:a16="http://schemas.microsoft.com/office/drawing/2014/main" id="{B49065F7-97D3-1DA6-7260-27347C8189D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13422df81bf_0_386:notes">
            <a:extLst>
              <a:ext uri="{FF2B5EF4-FFF2-40B4-BE49-F238E27FC236}">
                <a16:creationId xmlns:a16="http://schemas.microsoft.com/office/drawing/2014/main" id="{23830B7A-70FB-261C-D8FF-DE613A3C474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a:r>
              <a:rPr lang="en-US" sz="1800" dirty="0">
                <a:effectLst/>
                <a:latin typeface="Times New Roman" panose="02020603050405020304" pitchFamily="18" charset="0"/>
                <a:ea typeface="Arial" panose="020B0604020202020204" pitchFamily="34" charset="0"/>
              </a:rPr>
              <a:t>Let’s consider performance visualizations.</a:t>
            </a:r>
          </a:p>
          <a:p>
            <a:pPr marL="0" marR="0"/>
            <a:r>
              <a:rPr lang="en-US" sz="1800" dirty="0">
                <a:effectLst/>
                <a:latin typeface="Times New Roman" panose="02020603050405020304" pitchFamily="18" charset="0"/>
                <a:ea typeface="Arial" panose="020B0604020202020204" pitchFamily="34" charset="0"/>
              </a:rPr>
              <a:t>On the left is a Gains Curve. A Gains Curve may be interpreted as an ROC Curve. Our Gains Curve indicates that our model has learned about the relationship between Length Of Stay and our predictors.</a:t>
            </a:r>
          </a:p>
          <a:p>
            <a:pPr marL="0" marR="0"/>
            <a:r>
              <a:rPr lang="en-US" sz="1800" dirty="0">
                <a:effectLst/>
                <a:latin typeface="Times New Roman" panose="02020603050405020304" pitchFamily="18" charset="0"/>
                <a:ea typeface="Arial" panose="020B0604020202020204" pitchFamily="34" charset="0"/>
              </a:rPr>
              <a:t>On the right is a density plot. The graph plots </a:t>
            </a:r>
            <a:r>
              <a:rPr lang="en-US" sz="1800" dirty="0">
                <a:effectLst/>
                <a:latin typeface="Times New Roman" panose="02020603050405020304" pitchFamily="18" charset="0"/>
                <a:ea typeface="Times New Roman" panose="02020603050405020304" pitchFamily="18" charset="0"/>
              </a:rPr>
              <a:t>predicted expected LOS vs. observed LOS</a:t>
            </a:r>
            <a:r>
              <a:rPr lang="en-US" sz="3200" dirty="0">
                <a:effectLst/>
                <a:latin typeface="Times New Roman" panose="02020603050405020304" pitchFamily="18" charset="0"/>
                <a:ea typeface="Times New Roman" panose="02020603050405020304" pitchFamily="18" charset="0"/>
              </a:rPr>
              <a:t>.</a:t>
            </a:r>
            <a:r>
              <a:rPr lang="en-US" sz="1800" dirty="0">
                <a:effectLst/>
                <a:latin typeface="Times New Roman" panose="02020603050405020304" pitchFamily="18" charset="0"/>
                <a:ea typeface="Times New Roman" panose="02020603050405020304" pitchFamily="18" charset="0"/>
              </a:rPr>
              <a:t> A predicted expected Length Of Stay is generally of the same order of magnitude as the corresponding observed Length Of Stay. Unfortunately, predicted expected Length Of Stay seems to vary logarithmically with observed LOS. This is probably due to the fact that there are far more short Lengths Of Stay than long ones in our data set.</a:t>
            </a:r>
            <a:r>
              <a:rPr lang="en-US" sz="3200" dirty="0">
                <a:effectLst/>
              </a:rPr>
              <a:t> </a:t>
            </a:r>
          </a:p>
          <a:p>
            <a:pPr marL="0" marR="0"/>
            <a:r>
              <a:rPr lang="en-US" sz="1800" dirty="0">
                <a:effectLst/>
                <a:latin typeface="Times New Roman" panose="02020603050405020304" pitchFamily="18" charset="0"/>
                <a:ea typeface="Times New Roman" panose="02020603050405020304" pitchFamily="18" charset="0"/>
              </a:rPr>
              <a:t>Further directions may be to balance our dataset or apply corrective measures to linearize our model’s predictions.</a:t>
            </a:r>
            <a:endParaRPr lang="en-US" sz="1800" dirty="0">
              <a:effectLst/>
              <a:latin typeface="Arial" panose="020B0604020202020204" pitchFamily="34" charset="0"/>
              <a:ea typeface="Arial" panose="020B0604020202020204" pitchFamily="34" charset="0"/>
            </a:endParaRPr>
          </a:p>
          <a:p>
            <a:pPr marL="0" marR="0"/>
            <a:r>
              <a:rPr lang="en-US" sz="1800" dirty="0">
                <a:effectLst/>
                <a:latin typeface="Arial" panose="020B0604020202020204" pitchFamily="34" charset="0"/>
                <a:ea typeface="Arial" panose="020B0604020202020204" pitchFamily="34" charset="0"/>
              </a:rPr>
              <a:t>Now I am going to hand it over to </a:t>
            </a:r>
            <a:r>
              <a:rPr lang="en-US" sz="1800" dirty="0" err="1">
                <a:effectLst/>
                <a:latin typeface="Arial" panose="020B0604020202020204" pitchFamily="34" charset="0"/>
                <a:ea typeface="Arial" panose="020B0604020202020204" pitchFamily="34" charset="0"/>
              </a:rPr>
              <a:t>xxxx</a:t>
            </a:r>
            <a:r>
              <a:rPr lang="en-US" sz="1800" dirty="0">
                <a:effectLst/>
                <a:latin typeface="Arial" panose="020B0604020202020204" pitchFamily="34" charset="0"/>
                <a:ea typeface="Arial" panose="020B0604020202020204" pitchFamily="34" charset="0"/>
              </a:rPr>
              <a:t> to discuss Exploratory Data Analysis and further directions. </a:t>
            </a:r>
          </a:p>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38437994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a:extLst>
            <a:ext uri="{FF2B5EF4-FFF2-40B4-BE49-F238E27FC236}">
              <a16:creationId xmlns:a16="http://schemas.microsoft.com/office/drawing/2014/main" id="{C9223968-F75D-F184-6A61-4A5240C43FB5}"/>
            </a:ext>
          </a:extLst>
        </p:cNvPr>
        <p:cNvGrpSpPr/>
        <p:nvPr/>
      </p:nvGrpSpPr>
      <p:grpSpPr>
        <a:xfrm>
          <a:off x="0" y="0"/>
          <a:ext cx="0" cy="0"/>
          <a:chOff x="0" y="0"/>
          <a:chExt cx="0" cy="0"/>
        </a:xfrm>
      </p:grpSpPr>
      <p:sp>
        <p:nvSpPr>
          <p:cNvPr id="98" name="Google Shape;98;g13422df81bf_0_386:notes">
            <a:extLst>
              <a:ext uri="{FF2B5EF4-FFF2-40B4-BE49-F238E27FC236}">
                <a16:creationId xmlns:a16="http://schemas.microsoft.com/office/drawing/2014/main" id="{9E8E993B-845E-3EF5-F853-92AE27FEE2C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13422df81bf_0_386:notes">
            <a:extLst>
              <a:ext uri="{FF2B5EF4-FFF2-40B4-BE49-F238E27FC236}">
                <a16:creationId xmlns:a16="http://schemas.microsoft.com/office/drawing/2014/main" id="{DD04195B-D0BF-49DA-517C-29B3F6D1F44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a:effectLst/>
                <a:latin typeface="Times New Roman" panose="02020603050405020304" pitchFamily="18" charset="0"/>
                <a:ea typeface="Arial" panose="020B0604020202020204" pitchFamily="34" charset="0"/>
              </a:rPr>
              <a:t>The feature matrix used in our model comprises 3,896 rows and includes columns for subject ID, hospital admission ID, ICU stay ID which are used to identify the patients and their hospital visits. The data also consists of columns that include information on vitals, demographics, and diseases. There are no null values in the data. This comprehensive dataset underpins the model's reliability and accuracy.</a:t>
            </a:r>
            <a:endParaRPr lang="en-US" sz="1800">
              <a:effectLst/>
              <a:latin typeface="Arial" panose="020B0604020202020204" pitchFamily="34" charset="0"/>
              <a:ea typeface="Arial" panose="020B0604020202020204" pitchFamily="34" charset="0"/>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6912233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a:extLst>
            <a:ext uri="{FF2B5EF4-FFF2-40B4-BE49-F238E27FC236}">
              <a16:creationId xmlns:a16="http://schemas.microsoft.com/office/drawing/2014/main" id="{B323AD22-CA4D-57CF-26AE-4BDF42E7A41D}"/>
            </a:ext>
          </a:extLst>
        </p:cNvPr>
        <p:cNvGrpSpPr/>
        <p:nvPr/>
      </p:nvGrpSpPr>
      <p:grpSpPr>
        <a:xfrm>
          <a:off x="0" y="0"/>
          <a:ext cx="0" cy="0"/>
          <a:chOff x="0" y="0"/>
          <a:chExt cx="0" cy="0"/>
        </a:xfrm>
      </p:grpSpPr>
      <p:sp>
        <p:nvSpPr>
          <p:cNvPr id="98" name="Google Shape;98;g13422df81bf_0_386:notes">
            <a:extLst>
              <a:ext uri="{FF2B5EF4-FFF2-40B4-BE49-F238E27FC236}">
                <a16:creationId xmlns:a16="http://schemas.microsoft.com/office/drawing/2014/main" id="{1329BB3C-9B87-5163-D04B-165497CF3CD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13422df81bf_0_386:notes">
            <a:extLst>
              <a:ext uri="{FF2B5EF4-FFF2-40B4-BE49-F238E27FC236}">
                <a16:creationId xmlns:a16="http://schemas.microsoft.com/office/drawing/2014/main" id="{8A69A7E4-7854-3F27-633B-0170E1F2F97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We performed exploratory data analysis to reveal key insights into the data before creating our model. </a:t>
            </a:r>
          </a:p>
          <a:p>
            <a:pPr marL="0" lvl="0" indent="0" algn="l" rtl="0">
              <a:spcBef>
                <a:spcPts val="0"/>
              </a:spcBef>
              <a:spcAft>
                <a:spcPts val="0"/>
              </a:spcAft>
              <a:buNone/>
            </a:pPr>
            <a:endParaRPr lang="en-US"/>
          </a:p>
          <a:p>
            <a:pPr marL="0" indent="0">
              <a:buNone/>
            </a:pPr>
            <a:r>
              <a:rPr lang="en" b="1" dirty="0"/>
              <a:t>Objective: </a:t>
            </a:r>
            <a:r>
              <a:rPr lang="en" dirty="0"/>
              <a:t>Understand </a:t>
            </a:r>
            <a:r>
              <a:rPr lang="en" dirty="0">
                <a:effectLst/>
              </a:rPr>
              <a:t>the </a:t>
            </a:r>
            <a:r>
              <a:rPr lang="en" dirty="0"/>
              <a:t>dataset </a:t>
            </a:r>
            <a:r>
              <a:rPr lang="en" dirty="0">
                <a:effectLst/>
              </a:rPr>
              <a:t>and </a:t>
            </a:r>
            <a:r>
              <a:rPr lang="en" dirty="0"/>
              <a:t>identify </a:t>
            </a:r>
            <a:r>
              <a:rPr lang="en" dirty="0">
                <a:effectLst/>
              </a:rPr>
              <a:t>important</a:t>
            </a:r>
            <a:r>
              <a:rPr lang="en" dirty="0"/>
              <a:t> patterns </a:t>
            </a:r>
            <a:r>
              <a:rPr lang="en" dirty="0">
                <a:effectLst/>
              </a:rPr>
              <a:t>to </a:t>
            </a:r>
            <a:r>
              <a:rPr lang="en" dirty="0"/>
              <a:t>inform resource allocations</a:t>
            </a:r>
            <a:r>
              <a:rPr lang="en" dirty="0">
                <a:effectLst/>
              </a:rPr>
              <a:t>.</a:t>
            </a:r>
            <a:r>
              <a:rPr lang="en" dirty="0"/>
              <a:t> </a:t>
            </a:r>
          </a:p>
          <a:p>
            <a:pPr marL="0" lvl="0" indent="0" algn="l">
              <a:spcBef>
                <a:spcPts val="0"/>
              </a:spcBef>
              <a:spcAft>
                <a:spcPts val="0"/>
              </a:spcAft>
              <a:buNone/>
            </a:pPr>
            <a:endParaRPr lang="en-US" dirty="0"/>
          </a:p>
          <a:p>
            <a:pPr marL="0" indent="0">
              <a:buNone/>
            </a:pPr>
            <a:r>
              <a:rPr lang="en-US"/>
              <a:t>We found that the LOS distribution in the data set is skewed right, indicating a data imbalance because </a:t>
            </a:r>
            <a:r>
              <a:rPr lang="en-US" dirty="0"/>
              <a:t>there are few examples of long stays or deaths in the data. This imbalance can lead to bias with classification models, and Predicting LOS using regression would be more appropriate than a classification model for this problem. Random Survival Forest was chosen because it is more resilient to the skewed training data.</a:t>
            </a:r>
            <a:r>
              <a:rPr lang="en-US"/>
              <a:t> </a:t>
            </a:r>
            <a:endParaRPr lang="en-US" dirty="0"/>
          </a:p>
          <a:p>
            <a:pPr marL="0" indent="0">
              <a:buNone/>
            </a:pPr>
            <a:endParaRPr lang="en-US" dirty="0"/>
          </a:p>
          <a:p>
            <a:pPr marL="0" lvl="0" indent="0" algn="l" rtl="0">
              <a:spcBef>
                <a:spcPts val="0"/>
              </a:spcBef>
              <a:spcAft>
                <a:spcPts val="0"/>
              </a:spcAft>
              <a:buNone/>
            </a:pPr>
            <a:endParaRPr lang="en-US"/>
          </a:p>
          <a:p>
            <a:pPr marL="0" lvl="0" indent="0" algn="l" rtl="0">
              <a:spcBef>
                <a:spcPts val="0"/>
              </a:spcBef>
              <a:spcAft>
                <a:spcPts val="0"/>
              </a:spcAft>
              <a:buNone/>
            </a:pPr>
            <a:endParaRPr/>
          </a:p>
        </p:txBody>
      </p:sp>
    </p:spTree>
    <p:extLst>
      <p:ext uri="{BB962C8B-B14F-4D97-AF65-F5344CB8AC3E}">
        <p14:creationId xmlns:p14="http://schemas.microsoft.com/office/powerpoint/2010/main" val="144942569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824701" y="1130675"/>
            <a:ext cx="7494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Font typeface="Franklin Gothic"/>
              <a:buNone/>
              <a:defRPr sz="5200">
                <a:latin typeface="Franklin Gothic"/>
                <a:ea typeface="Franklin Gothic"/>
                <a:cs typeface="Franklin Gothic"/>
                <a:sym typeface="Franklin Gothic"/>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1574100" y="3276975"/>
            <a:ext cx="5995800" cy="587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000"/>
              <a:buNone/>
              <a:defRPr sz="20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13" name="Google Shape;13;p2"/>
          <p:cNvSpPr txBox="1">
            <a:spLocks noGrp="1"/>
          </p:cNvSpPr>
          <p:nvPr>
            <p:ph type="subTitle" idx="2"/>
          </p:nvPr>
        </p:nvSpPr>
        <p:spPr>
          <a:xfrm>
            <a:off x="1574100" y="3774700"/>
            <a:ext cx="5995800" cy="5871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blipFill>
          <a:blip r:embed="rId2">
            <a:alphaModFix/>
          </a:blip>
          <a:stretch>
            <a:fillRect/>
          </a:stretch>
        </a:blipFill>
        <a:effectLst/>
      </p:bgPr>
    </p:bg>
    <p:spTree>
      <p:nvGrpSpPr>
        <p:cNvPr id="1" name="Shape 39"/>
        <p:cNvGrpSpPr/>
        <p:nvPr/>
      </p:nvGrpSpPr>
      <p:grpSpPr>
        <a:xfrm>
          <a:off x="0" y="0"/>
          <a:ext cx="0" cy="0"/>
          <a:chOff x="0" y="0"/>
          <a:chExt cx="0" cy="0"/>
        </a:xfrm>
      </p:grpSpPr>
      <p:sp>
        <p:nvSpPr>
          <p:cNvPr id="40" name="Google Shape;40;p11"/>
          <p:cNvSpPr/>
          <p:nvPr/>
        </p:nvSpPr>
        <p:spPr>
          <a:xfrm>
            <a:off x="4572000" y="-125"/>
            <a:ext cx="4572000" cy="5143500"/>
          </a:xfrm>
          <a:prstGeom prst="rect">
            <a:avLst/>
          </a:prstGeom>
          <a:gradFill>
            <a:gsLst>
              <a:gs pos="0">
                <a:srgbClr val="FFFFFF"/>
              </a:gs>
              <a:gs pos="100000">
                <a:srgbClr val="B3B3B3"/>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11"/>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2" name="Google Shape;42;p11"/>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3" name="Google Shape;43;p11"/>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Clr>
                <a:srgbClr val="232D4B"/>
              </a:buClr>
              <a:buSzPts val="1800"/>
              <a:buChar char="●"/>
              <a:defRPr>
                <a:solidFill>
                  <a:srgbClr val="232D4B"/>
                </a:solidFill>
              </a:defRPr>
            </a:lvl1pPr>
            <a:lvl2pPr marL="914400" lvl="1" indent="-317500">
              <a:spcBef>
                <a:spcPts val="0"/>
              </a:spcBef>
              <a:spcAft>
                <a:spcPts val="0"/>
              </a:spcAft>
              <a:buClr>
                <a:srgbClr val="232D4B"/>
              </a:buClr>
              <a:buSzPts val="1400"/>
              <a:buChar char="○"/>
              <a:defRPr>
                <a:solidFill>
                  <a:srgbClr val="232D4B"/>
                </a:solidFill>
              </a:defRPr>
            </a:lvl2pPr>
            <a:lvl3pPr marL="1371600" lvl="2" indent="-317500">
              <a:spcBef>
                <a:spcPts val="0"/>
              </a:spcBef>
              <a:spcAft>
                <a:spcPts val="0"/>
              </a:spcAft>
              <a:buClr>
                <a:srgbClr val="232D4B"/>
              </a:buClr>
              <a:buSzPts val="1400"/>
              <a:buChar char="■"/>
              <a:defRPr>
                <a:solidFill>
                  <a:srgbClr val="232D4B"/>
                </a:solidFill>
              </a:defRPr>
            </a:lvl3pPr>
            <a:lvl4pPr marL="1828800" lvl="3" indent="-317500">
              <a:spcBef>
                <a:spcPts val="0"/>
              </a:spcBef>
              <a:spcAft>
                <a:spcPts val="0"/>
              </a:spcAft>
              <a:buClr>
                <a:srgbClr val="232D4B"/>
              </a:buClr>
              <a:buSzPts val="1400"/>
              <a:buChar char="●"/>
              <a:defRPr>
                <a:solidFill>
                  <a:srgbClr val="232D4B"/>
                </a:solidFill>
              </a:defRPr>
            </a:lvl4pPr>
            <a:lvl5pPr marL="2286000" lvl="4" indent="-317500">
              <a:spcBef>
                <a:spcPts val="0"/>
              </a:spcBef>
              <a:spcAft>
                <a:spcPts val="0"/>
              </a:spcAft>
              <a:buClr>
                <a:srgbClr val="232D4B"/>
              </a:buClr>
              <a:buSzPts val="1400"/>
              <a:buChar char="○"/>
              <a:defRPr>
                <a:solidFill>
                  <a:srgbClr val="232D4B"/>
                </a:solidFill>
              </a:defRPr>
            </a:lvl5pPr>
            <a:lvl6pPr marL="2743200" lvl="5" indent="-317500">
              <a:spcBef>
                <a:spcPts val="0"/>
              </a:spcBef>
              <a:spcAft>
                <a:spcPts val="0"/>
              </a:spcAft>
              <a:buClr>
                <a:srgbClr val="232D4B"/>
              </a:buClr>
              <a:buSzPts val="1400"/>
              <a:buChar char="■"/>
              <a:defRPr>
                <a:solidFill>
                  <a:srgbClr val="232D4B"/>
                </a:solidFill>
              </a:defRPr>
            </a:lvl6pPr>
            <a:lvl7pPr marL="3200400" lvl="6" indent="-317500">
              <a:spcBef>
                <a:spcPts val="0"/>
              </a:spcBef>
              <a:spcAft>
                <a:spcPts val="0"/>
              </a:spcAft>
              <a:buClr>
                <a:srgbClr val="232D4B"/>
              </a:buClr>
              <a:buSzPts val="1400"/>
              <a:buChar char="●"/>
              <a:defRPr>
                <a:solidFill>
                  <a:srgbClr val="232D4B"/>
                </a:solidFill>
              </a:defRPr>
            </a:lvl7pPr>
            <a:lvl8pPr marL="3657600" lvl="7" indent="-317500">
              <a:spcBef>
                <a:spcPts val="0"/>
              </a:spcBef>
              <a:spcAft>
                <a:spcPts val="0"/>
              </a:spcAft>
              <a:buClr>
                <a:srgbClr val="232D4B"/>
              </a:buClr>
              <a:buSzPts val="1400"/>
              <a:buChar char="○"/>
              <a:defRPr>
                <a:solidFill>
                  <a:srgbClr val="232D4B"/>
                </a:solidFill>
              </a:defRPr>
            </a:lvl8pPr>
            <a:lvl9pPr marL="4114800" lvl="8" indent="-317500">
              <a:spcBef>
                <a:spcPts val="0"/>
              </a:spcBef>
              <a:spcAft>
                <a:spcPts val="0"/>
              </a:spcAft>
              <a:buClr>
                <a:srgbClr val="232D4B"/>
              </a:buClr>
              <a:buSzPts val="1400"/>
              <a:buChar char="■"/>
              <a:defRPr>
                <a:solidFill>
                  <a:srgbClr val="232D4B"/>
                </a:solidFill>
              </a:defRPr>
            </a:lvl9pPr>
          </a:lstStyle>
          <a:p>
            <a:endParaRPr/>
          </a:p>
        </p:txBody>
      </p:sp>
      <p:sp>
        <p:nvSpPr>
          <p:cNvPr id="44" name="Google Shape;44;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ig number">
  <p:cSld name="BIG_NUMBER">
    <p:bg>
      <p:bgPr>
        <a:blipFill>
          <a:blip r:embed="rId2">
            <a:alphaModFix/>
          </a:blip>
          <a:stretch>
            <a:fillRect/>
          </a:stretch>
        </a:blipFill>
        <a:effectLst/>
      </p:bgPr>
    </p:bg>
    <p:spTree>
      <p:nvGrpSpPr>
        <p:cNvPr id="1" name="Shape 45"/>
        <p:cNvGrpSpPr/>
        <p:nvPr/>
      </p:nvGrpSpPr>
      <p:grpSpPr>
        <a:xfrm>
          <a:off x="0" y="0"/>
          <a:ext cx="0" cy="0"/>
          <a:chOff x="0" y="0"/>
          <a:chExt cx="0" cy="0"/>
        </a:xfrm>
      </p:grpSpPr>
      <p:sp>
        <p:nvSpPr>
          <p:cNvPr id="46" name="Google Shape;46;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OC Slide" type="blank">
  <p:cSld name="BLANK">
    <p:bg>
      <p:bgPr>
        <a:blipFill>
          <a:blip r:embed="rId2">
            <a:alphaModFix/>
          </a:blip>
          <a:stretch>
            <a:fillRect/>
          </a:stretch>
        </a:blipFill>
        <a:effectLst/>
      </p:bgPr>
    </p:bg>
    <p:spTree>
      <p:nvGrpSpPr>
        <p:cNvPr id="1" name="Shape 47"/>
        <p:cNvGrpSpPr/>
        <p:nvPr/>
      </p:nvGrpSpPr>
      <p:grpSpPr>
        <a:xfrm>
          <a:off x="0" y="0"/>
          <a:ext cx="0" cy="0"/>
          <a:chOff x="0" y="0"/>
          <a:chExt cx="0" cy="0"/>
        </a:xfrm>
      </p:grpSpPr>
      <p:sp>
        <p:nvSpPr>
          <p:cNvPr id="48" name="Google Shape;48;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Video Slide" type="secHead">
  <p:cSld name="SECTION_HEADER">
    <p:bg>
      <p:bgPr>
        <a:blipFill>
          <a:blip r:embed="rId2">
            <a:alphaModFix/>
          </a:blip>
          <a:stretch>
            <a:fillRect/>
          </a:stretch>
        </a:blipFill>
        <a:effectLst/>
      </p:bgPr>
    </p:bg>
    <p:spTree>
      <p:nvGrpSpPr>
        <p:cNvPr id="1" name="Shape 14"/>
        <p:cNvGrpSpPr/>
        <p:nvPr/>
      </p:nvGrpSpPr>
      <p:grpSpPr>
        <a:xfrm>
          <a:off x="0" y="0"/>
          <a:ext cx="0" cy="0"/>
          <a:chOff x="0" y="0"/>
          <a:chExt cx="0" cy="0"/>
        </a:xfrm>
      </p:grpSpPr>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
        <p:nvSpPr>
          <p:cNvPr id="16" name="Google Shape;16;p3"/>
          <p:cNvSpPr txBox="1"/>
          <p:nvPr/>
        </p:nvSpPr>
        <p:spPr>
          <a:xfrm>
            <a:off x="7006425" y="2959650"/>
            <a:ext cx="17085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000">
              <a:latin typeface="Franklin Gothic"/>
              <a:ea typeface="Franklin Gothic"/>
              <a:cs typeface="Franklin Gothic"/>
              <a:sym typeface="Franklin Gothic"/>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Video Slide 1">
  <p:cSld name="SECTION_HEADER_1">
    <p:bg>
      <p:bgPr>
        <a:blipFill>
          <a:blip r:embed="rId2">
            <a:alphaModFix/>
          </a:blip>
          <a:stretch>
            <a:fillRect/>
          </a:stretch>
        </a:blipFill>
        <a:effectLst/>
      </p:bgPr>
    </p:bg>
    <p:spTree>
      <p:nvGrpSpPr>
        <p:cNvPr id="1" name="Shape 17"/>
        <p:cNvGrpSpPr/>
        <p:nvPr/>
      </p:nvGrpSpPr>
      <p:grpSpPr>
        <a:xfrm>
          <a:off x="0" y="0"/>
          <a:ext cx="0" cy="0"/>
          <a:chOff x="0" y="0"/>
          <a:chExt cx="0" cy="0"/>
        </a:xfrm>
      </p:grpSpPr>
      <p:sp>
        <p:nvSpPr>
          <p:cNvPr id="18" name="Google Shape;18;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
        <p:nvSpPr>
          <p:cNvPr id="19" name="Google Shape;19;p4"/>
          <p:cNvSpPr txBox="1"/>
          <p:nvPr/>
        </p:nvSpPr>
        <p:spPr>
          <a:xfrm>
            <a:off x="7006425" y="2959650"/>
            <a:ext cx="17085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000">
              <a:latin typeface="Franklin Gothic"/>
              <a:ea typeface="Franklin Gothic"/>
              <a:cs typeface="Franklin Gothic"/>
              <a:sym typeface="Franklin Gothic"/>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20"/>
        <p:cNvGrpSpPr/>
        <p:nvPr/>
      </p:nvGrpSpPr>
      <p:grpSpPr>
        <a:xfrm>
          <a:off x="0" y="0"/>
          <a:ext cx="0" cy="0"/>
          <a:chOff x="0" y="0"/>
          <a:chExt cx="0" cy="0"/>
        </a:xfrm>
      </p:grpSpPr>
      <p:sp>
        <p:nvSpPr>
          <p:cNvPr id="21" name="Google Shape;21;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blipFill>
          <a:blip r:embed="rId2">
            <a:alphaModFix/>
          </a:blip>
          <a:stretch>
            <a:fillRect/>
          </a:stretch>
        </a:blipFill>
        <a:effectLst/>
      </p:bgPr>
    </p:bg>
    <p:spTree>
      <p:nvGrpSpPr>
        <p:cNvPr id="1" name="Shape 22"/>
        <p:cNvGrpSpPr/>
        <p:nvPr/>
      </p:nvGrpSpPr>
      <p:grpSpPr>
        <a:xfrm>
          <a:off x="0" y="0"/>
          <a:ext cx="0" cy="0"/>
          <a:chOff x="0" y="0"/>
          <a:chExt cx="0" cy="0"/>
        </a:xfrm>
      </p:grpSpPr>
      <p:sp>
        <p:nvSpPr>
          <p:cNvPr id="23" name="Google Shape;23;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24" name="Google Shape;24;p6"/>
          <p:cNvSpPr txBox="1">
            <a:spLocks noGrp="1"/>
          </p:cNvSpPr>
          <p:nvPr>
            <p:ph type="title"/>
          </p:nvPr>
        </p:nvSpPr>
        <p:spPr>
          <a:xfrm>
            <a:off x="529800" y="526800"/>
            <a:ext cx="6113100" cy="690900"/>
          </a:xfrm>
          <a:prstGeom prst="rect">
            <a:avLst/>
          </a:prstGeom>
        </p:spPr>
        <p:txBody>
          <a:bodyPr spcFirstLastPara="1" wrap="square" lIns="91425" tIns="91425" rIns="91425" bIns="91425" anchor="ctr" anchorCtr="0">
            <a:normAutofit/>
          </a:bodyPr>
          <a:lstStyle>
            <a:lvl1pPr lvl="0" rtl="0">
              <a:spcBef>
                <a:spcPts val="0"/>
              </a:spcBef>
              <a:spcAft>
                <a:spcPts val="0"/>
              </a:spcAft>
              <a:buSzPts val="3800"/>
              <a:buNone/>
              <a:defRPr sz="38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alphaModFix/>
          </a:blip>
          <a:stretch>
            <a:fillRect/>
          </a:stretch>
        </a:blipFill>
        <a:effectLst/>
      </p:bgPr>
    </p:bg>
    <p:spTree>
      <p:nvGrpSpPr>
        <p:cNvPr id="1" name="Shape 25"/>
        <p:cNvGrpSpPr/>
        <p:nvPr/>
      </p:nvGrpSpPr>
      <p:grpSpPr>
        <a:xfrm>
          <a:off x="0" y="0"/>
          <a:ext cx="0" cy="0"/>
          <a:chOff x="0" y="0"/>
          <a:chExt cx="0" cy="0"/>
        </a:xfrm>
      </p:grpSpPr>
      <p:sp>
        <p:nvSpPr>
          <p:cNvPr id="26" name="Google Shape;26;p7"/>
          <p:cNvSpPr txBox="1">
            <a:spLocks noGrp="1"/>
          </p:cNvSpPr>
          <p:nvPr>
            <p:ph type="title"/>
          </p:nvPr>
        </p:nvSpPr>
        <p:spPr>
          <a:xfrm>
            <a:off x="529800" y="526800"/>
            <a:ext cx="6113100" cy="690900"/>
          </a:xfrm>
          <a:prstGeom prst="rect">
            <a:avLst/>
          </a:prstGeom>
        </p:spPr>
        <p:txBody>
          <a:bodyPr spcFirstLastPara="1" wrap="square" lIns="91425" tIns="91425" rIns="91425" bIns="91425" anchor="ctr" anchorCtr="0">
            <a:normAutofit/>
          </a:bodyPr>
          <a:lstStyle>
            <a:lvl1pPr lvl="0">
              <a:spcBef>
                <a:spcPts val="0"/>
              </a:spcBef>
              <a:spcAft>
                <a:spcPts val="0"/>
              </a:spcAft>
              <a:buSzPts val="3800"/>
              <a:buNone/>
              <a:defRPr sz="38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blipFill>
          <a:blip r:embed="rId2">
            <a:alphaModFix/>
          </a:blip>
          <a:stretch>
            <a:fillRect/>
          </a:stretch>
        </a:blipFill>
        <a:effectLst/>
      </p:bgPr>
    </p:bg>
    <p:spTree>
      <p:nvGrpSpPr>
        <p:cNvPr id="1" name="Shape 28"/>
        <p:cNvGrpSpPr/>
        <p:nvPr/>
      </p:nvGrpSpPr>
      <p:grpSpPr>
        <a:xfrm>
          <a:off x="0" y="0"/>
          <a:ext cx="0" cy="0"/>
          <a:chOff x="0" y="0"/>
          <a:chExt cx="0" cy="0"/>
        </a:xfrm>
      </p:grpSpPr>
      <p:sp>
        <p:nvSpPr>
          <p:cNvPr id="29" name="Google Shape;29;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30" name="Google Shape;30;p8"/>
          <p:cNvSpPr txBox="1">
            <a:spLocks noGrp="1"/>
          </p:cNvSpPr>
          <p:nvPr>
            <p:ph type="title"/>
          </p:nvPr>
        </p:nvSpPr>
        <p:spPr>
          <a:xfrm>
            <a:off x="529800" y="526800"/>
            <a:ext cx="6113100" cy="690900"/>
          </a:xfrm>
          <a:prstGeom prst="rect">
            <a:avLst/>
          </a:prstGeom>
        </p:spPr>
        <p:txBody>
          <a:bodyPr spcFirstLastPara="1" wrap="square" lIns="91425" tIns="91425" rIns="91425" bIns="91425" anchor="ctr" anchorCtr="0">
            <a:normAutofit/>
          </a:bodyPr>
          <a:lstStyle>
            <a:lvl1pPr lvl="0" rtl="0">
              <a:spcBef>
                <a:spcPts val="0"/>
              </a:spcBef>
              <a:spcAft>
                <a:spcPts val="0"/>
              </a:spcAft>
              <a:buSzPts val="3800"/>
              <a:buNone/>
              <a:defRPr sz="38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Main point">
  <p:cSld name="MAIN_POINT">
    <p:bg>
      <p:bgPr>
        <a:blipFill>
          <a:blip r:embed="rId2">
            <a:alphaModFix/>
          </a:blip>
          <a:stretch>
            <a:fillRect/>
          </a:stretch>
        </a:blipFill>
        <a:effectLst/>
      </p:bgPr>
    </p:bg>
    <p:spTree>
      <p:nvGrpSpPr>
        <p:cNvPr id="1" name="Shape 31"/>
        <p:cNvGrpSpPr/>
        <p:nvPr/>
      </p:nvGrpSpPr>
      <p:grpSpPr>
        <a:xfrm>
          <a:off x="0" y="0"/>
          <a:ext cx="0" cy="0"/>
          <a:chOff x="0" y="0"/>
          <a:chExt cx="0" cy="0"/>
        </a:xfrm>
      </p:grpSpPr>
      <p:sp>
        <p:nvSpPr>
          <p:cNvPr id="32" name="Google Shape;32;p9"/>
          <p:cNvSpPr txBox="1">
            <a:spLocks noGrp="1"/>
          </p:cNvSpPr>
          <p:nvPr>
            <p:ph type="title"/>
          </p:nvPr>
        </p:nvSpPr>
        <p:spPr>
          <a:xfrm>
            <a:off x="490250" y="1984225"/>
            <a:ext cx="6225300" cy="1588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b="1"/>
            </a:lvl2pPr>
            <a:lvl3pPr lvl="2">
              <a:spcBef>
                <a:spcPts val="0"/>
              </a:spcBef>
              <a:spcAft>
                <a:spcPts val="0"/>
              </a:spcAft>
              <a:buSzPts val="4800"/>
              <a:buNone/>
              <a:defRPr sz="4800" b="1"/>
            </a:lvl3pPr>
            <a:lvl4pPr lvl="3">
              <a:spcBef>
                <a:spcPts val="0"/>
              </a:spcBef>
              <a:spcAft>
                <a:spcPts val="0"/>
              </a:spcAft>
              <a:buSzPts val="4800"/>
              <a:buNone/>
              <a:defRPr sz="4800" b="1"/>
            </a:lvl4pPr>
            <a:lvl5pPr lvl="4">
              <a:spcBef>
                <a:spcPts val="0"/>
              </a:spcBef>
              <a:spcAft>
                <a:spcPts val="0"/>
              </a:spcAft>
              <a:buSzPts val="4800"/>
              <a:buNone/>
              <a:defRPr sz="4800" b="1"/>
            </a:lvl5pPr>
            <a:lvl6pPr lvl="5">
              <a:spcBef>
                <a:spcPts val="0"/>
              </a:spcBef>
              <a:spcAft>
                <a:spcPts val="0"/>
              </a:spcAft>
              <a:buSzPts val="4800"/>
              <a:buNone/>
              <a:defRPr sz="4800" b="1"/>
            </a:lvl6pPr>
            <a:lvl7pPr lvl="6">
              <a:spcBef>
                <a:spcPts val="0"/>
              </a:spcBef>
              <a:spcAft>
                <a:spcPts val="0"/>
              </a:spcAft>
              <a:buSzPts val="4800"/>
              <a:buNone/>
              <a:defRPr sz="4800" b="1"/>
            </a:lvl7pPr>
            <a:lvl8pPr lvl="7">
              <a:spcBef>
                <a:spcPts val="0"/>
              </a:spcBef>
              <a:spcAft>
                <a:spcPts val="0"/>
              </a:spcAft>
              <a:buSzPts val="4800"/>
              <a:buNone/>
              <a:defRPr sz="4800" b="1"/>
            </a:lvl8pPr>
            <a:lvl9pPr lvl="8">
              <a:spcBef>
                <a:spcPts val="0"/>
              </a:spcBef>
              <a:spcAft>
                <a:spcPts val="0"/>
              </a:spcAft>
              <a:buSzPts val="4800"/>
              <a:buNone/>
              <a:defRPr sz="4800" b="1"/>
            </a:lvl9pPr>
          </a:lstStyle>
          <a:p>
            <a:endParaRPr/>
          </a:p>
        </p:txBody>
      </p:sp>
      <p:sp>
        <p:nvSpPr>
          <p:cNvPr id="33" name="Google Shape;33;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34" name="Google Shape;34;p9"/>
          <p:cNvSpPr txBox="1">
            <a:spLocks noGrp="1"/>
          </p:cNvSpPr>
          <p:nvPr>
            <p:ph type="subTitle" idx="1"/>
          </p:nvPr>
        </p:nvSpPr>
        <p:spPr>
          <a:xfrm>
            <a:off x="490250" y="1188975"/>
            <a:ext cx="6468300" cy="5871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SzPts val="2100"/>
              <a:buNone/>
              <a:defRPr sz="2100"/>
            </a:lvl1pPr>
            <a:lvl2pPr lvl="1" rtl="0">
              <a:lnSpc>
                <a:spcPct val="100000"/>
              </a:lnSpc>
              <a:spcBef>
                <a:spcPts val="0"/>
              </a:spcBef>
              <a:spcAft>
                <a:spcPts val="0"/>
              </a:spcAft>
              <a:buSzPts val="2400"/>
              <a:buNone/>
              <a:defRPr sz="2400"/>
            </a:lvl2pPr>
            <a:lvl3pPr lvl="2" rtl="0">
              <a:lnSpc>
                <a:spcPct val="100000"/>
              </a:lnSpc>
              <a:spcBef>
                <a:spcPts val="0"/>
              </a:spcBef>
              <a:spcAft>
                <a:spcPts val="0"/>
              </a:spcAft>
              <a:buSzPts val="2400"/>
              <a:buNone/>
              <a:defRPr sz="2400"/>
            </a:lvl3pPr>
            <a:lvl4pPr lvl="3" rtl="0">
              <a:lnSpc>
                <a:spcPct val="100000"/>
              </a:lnSpc>
              <a:spcBef>
                <a:spcPts val="0"/>
              </a:spcBef>
              <a:spcAft>
                <a:spcPts val="0"/>
              </a:spcAft>
              <a:buSzPts val="2400"/>
              <a:buNone/>
              <a:defRPr sz="2400"/>
            </a:lvl4pPr>
            <a:lvl5pPr lvl="4" rtl="0">
              <a:lnSpc>
                <a:spcPct val="100000"/>
              </a:lnSpc>
              <a:spcBef>
                <a:spcPts val="0"/>
              </a:spcBef>
              <a:spcAft>
                <a:spcPts val="0"/>
              </a:spcAft>
              <a:buSzPts val="2400"/>
              <a:buNone/>
              <a:defRPr sz="2400"/>
            </a:lvl5pPr>
            <a:lvl6pPr lvl="5" rtl="0">
              <a:lnSpc>
                <a:spcPct val="100000"/>
              </a:lnSpc>
              <a:spcBef>
                <a:spcPts val="0"/>
              </a:spcBef>
              <a:spcAft>
                <a:spcPts val="0"/>
              </a:spcAft>
              <a:buSzPts val="2400"/>
              <a:buNone/>
              <a:defRPr sz="2400"/>
            </a:lvl6pPr>
            <a:lvl7pPr lvl="6" rtl="0">
              <a:lnSpc>
                <a:spcPct val="100000"/>
              </a:lnSpc>
              <a:spcBef>
                <a:spcPts val="0"/>
              </a:spcBef>
              <a:spcAft>
                <a:spcPts val="0"/>
              </a:spcAft>
              <a:buSzPts val="2400"/>
              <a:buNone/>
              <a:defRPr sz="2400"/>
            </a:lvl7pPr>
            <a:lvl8pPr lvl="7" rtl="0">
              <a:lnSpc>
                <a:spcPct val="100000"/>
              </a:lnSpc>
              <a:spcBef>
                <a:spcPts val="0"/>
              </a:spcBef>
              <a:spcAft>
                <a:spcPts val="0"/>
              </a:spcAft>
              <a:buSzPts val="2400"/>
              <a:buNone/>
              <a:defRPr sz="2400"/>
            </a:lvl8pPr>
            <a:lvl9pPr lvl="8" rtl="0">
              <a:lnSpc>
                <a:spcPct val="100000"/>
              </a:lnSpc>
              <a:spcBef>
                <a:spcPts val="0"/>
              </a:spcBef>
              <a:spcAft>
                <a:spcPts val="0"/>
              </a:spcAft>
              <a:buSzPts val="2400"/>
              <a:buNone/>
              <a:defRPr sz="24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Main point 1">
  <p:cSld name="MAIN_POINT_1">
    <p:bg>
      <p:bgPr>
        <a:blipFill>
          <a:blip r:embed="rId2">
            <a:alphaModFix/>
          </a:blip>
          <a:stretch>
            <a:fillRect/>
          </a:stretch>
        </a:blipFill>
        <a:effectLst/>
      </p:bgPr>
    </p:bg>
    <p:spTree>
      <p:nvGrpSpPr>
        <p:cNvPr id="1" name="Shape 35"/>
        <p:cNvGrpSpPr/>
        <p:nvPr/>
      </p:nvGrpSpPr>
      <p:grpSpPr>
        <a:xfrm>
          <a:off x="0" y="0"/>
          <a:ext cx="0" cy="0"/>
          <a:chOff x="0" y="0"/>
          <a:chExt cx="0" cy="0"/>
        </a:xfrm>
      </p:grpSpPr>
      <p:sp>
        <p:nvSpPr>
          <p:cNvPr id="36" name="Google Shape;36;p10"/>
          <p:cNvSpPr txBox="1">
            <a:spLocks noGrp="1"/>
          </p:cNvSpPr>
          <p:nvPr>
            <p:ph type="title"/>
          </p:nvPr>
        </p:nvSpPr>
        <p:spPr>
          <a:xfrm>
            <a:off x="490250" y="1984225"/>
            <a:ext cx="6225300" cy="1588800"/>
          </a:xfrm>
          <a:prstGeom prst="rect">
            <a:avLst/>
          </a:prstGeom>
        </p:spPr>
        <p:txBody>
          <a:bodyPr spcFirstLastPara="1" wrap="square" lIns="91425" tIns="91425" rIns="91425" bIns="91425" anchor="ctr" anchorCtr="0">
            <a:normAutofit/>
          </a:bodyPr>
          <a:lstStyle>
            <a:lvl1pPr lvl="0" rtl="0">
              <a:spcBef>
                <a:spcPts val="0"/>
              </a:spcBef>
              <a:spcAft>
                <a:spcPts val="0"/>
              </a:spcAft>
              <a:buClr>
                <a:schemeClr val="dk1"/>
              </a:buClr>
              <a:buSzPts val="4800"/>
              <a:buNone/>
              <a:defRPr sz="4800">
                <a:solidFill>
                  <a:schemeClr val="dk1"/>
                </a:solidFill>
              </a:defRPr>
            </a:lvl1pPr>
            <a:lvl2pPr lvl="1" rtl="0">
              <a:spcBef>
                <a:spcPts val="0"/>
              </a:spcBef>
              <a:spcAft>
                <a:spcPts val="0"/>
              </a:spcAft>
              <a:buSzPts val="4800"/>
              <a:buNone/>
              <a:defRPr sz="4800" b="1"/>
            </a:lvl2pPr>
            <a:lvl3pPr lvl="2" rtl="0">
              <a:spcBef>
                <a:spcPts val="0"/>
              </a:spcBef>
              <a:spcAft>
                <a:spcPts val="0"/>
              </a:spcAft>
              <a:buSzPts val="4800"/>
              <a:buNone/>
              <a:defRPr sz="4800" b="1"/>
            </a:lvl3pPr>
            <a:lvl4pPr lvl="3" rtl="0">
              <a:spcBef>
                <a:spcPts val="0"/>
              </a:spcBef>
              <a:spcAft>
                <a:spcPts val="0"/>
              </a:spcAft>
              <a:buSzPts val="4800"/>
              <a:buNone/>
              <a:defRPr sz="4800" b="1"/>
            </a:lvl4pPr>
            <a:lvl5pPr lvl="4" rtl="0">
              <a:spcBef>
                <a:spcPts val="0"/>
              </a:spcBef>
              <a:spcAft>
                <a:spcPts val="0"/>
              </a:spcAft>
              <a:buSzPts val="4800"/>
              <a:buNone/>
              <a:defRPr sz="4800" b="1"/>
            </a:lvl5pPr>
            <a:lvl6pPr lvl="5" rtl="0">
              <a:spcBef>
                <a:spcPts val="0"/>
              </a:spcBef>
              <a:spcAft>
                <a:spcPts val="0"/>
              </a:spcAft>
              <a:buSzPts val="4800"/>
              <a:buNone/>
              <a:defRPr sz="4800" b="1"/>
            </a:lvl6pPr>
            <a:lvl7pPr lvl="6" rtl="0">
              <a:spcBef>
                <a:spcPts val="0"/>
              </a:spcBef>
              <a:spcAft>
                <a:spcPts val="0"/>
              </a:spcAft>
              <a:buSzPts val="4800"/>
              <a:buNone/>
              <a:defRPr sz="4800" b="1"/>
            </a:lvl7pPr>
            <a:lvl8pPr lvl="7" rtl="0">
              <a:spcBef>
                <a:spcPts val="0"/>
              </a:spcBef>
              <a:spcAft>
                <a:spcPts val="0"/>
              </a:spcAft>
              <a:buSzPts val="4800"/>
              <a:buNone/>
              <a:defRPr sz="4800" b="1"/>
            </a:lvl8pPr>
            <a:lvl9pPr lvl="8" rtl="0">
              <a:spcBef>
                <a:spcPts val="0"/>
              </a:spcBef>
              <a:spcAft>
                <a:spcPts val="0"/>
              </a:spcAft>
              <a:buSzPts val="4800"/>
              <a:buNone/>
              <a:defRPr sz="4800" b="1"/>
            </a:lvl9pPr>
          </a:lstStyle>
          <a:p>
            <a:endParaRPr/>
          </a:p>
        </p:txBody>
      </p:sp>
      <p:sp>
        <p:nvSpPr>
          <p:cNvPr id="37" name="Google Shape;37;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38" name="Google Shape;38;p10"/>
          <p:cNvSpPr txBox="1">
            <a:spLocks noGrp="1"/>
          </p:cNvSpPr>
          <p:nvPr>
            <p:ph type="subTitle" idx="1"/>
          </p:nvPr>
        </p:nvSpPr>
        <p:spPr>
          <a:xfrm>
            <a:off x="490250" y="1188975"/>
            <a:ext cx="6468300" cy="5871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Clr>
                <a:schemeClr val="dk1"/>
              </a:buClr>
              <a:buSzPts val="2100"/>
              <a:buNone/>
              <a:defRPr sz="2100">
                <a:solidFill>
                  <a:schemeClr val="dk1"/>
                </a:solidFill>
              </a:defRPr>
            </a:lvl1pPr>
            <a:lvl2pPr lvl="1" rtl="0">
              <a:lnSpc>
                <a:spcPct val="100000"/>
              </a:lnSpc>
              <a:spcBef>
                <a:spcPts val="0"/>
              </a:spcBef>
              <a:spcAft>
                <a:spcPts val="0"/>
              </a:spcAft>
              <a:buClr>
                <a:schemeClr val="dk1"/>
              </a:buClr>
              <a:buSzPts val="2400"/>
              <a:buNone/>
              <a:defRPr sz="2400">
                <a:solidFill>
                  <a:schemeClr val="dk1"/>
                </a:solidFill>
              </a:defRPr>
            </a:lvl2pPr>
            <a:lvl3pPr lvl="2" rtl="0">
              <a:lnSpc>
                <a:spcPct val="100000"/>
              </a:lnSpc>
              <a:spcBef>
                <a:spcPts val="0"/>
              </a:spcBef>
              <a:spcAft>
                <a:spcPts val="0"/>
              </a:spcAft>
              <a:buClr>
                <a:schemeClr val="dk1"/>
              </a:buClr>
              <a:buSzPts val="2400"/>
              <a:buNone/>
              <a:defRPr sz="2400">
                <a:solidFill>
                  <a:schemeClr val="dk1"/>
                </a:solidFill>
              </a:defRPr>
            </a:lvl3pPr>
            <a:lvl4pPr lvl="3" rtl="0">
              <a:lnSpc>
                <a:spcPct val="100000"/>
              </a:lnSpc>
              <a:spcBef>
                <a:spcPts val="0"/>
              </a:spcBef>
              <a:spcAft>
                <a:spcPts val="0"/>
              </a:spcAft>
              <a:buClr>
                <a:schemeClr val="dk1"/>
              </a:buClr>
              <a:buSzPts val="2400"/>
              <a:buNone/>
              <a:defRPr sz="2400">
                <a:solidFill>
                  <a:schemeClr val="dk1"/>
                </a:solidFill>
              </a:defRPr>
            </a:lvl4pPr>
            <a:lvl5pPr lvl="4" rtl="0">
              <a:lnSpc>
                <a:spcPct val="100000"/>
              </a:lnSpc>
              <a:spcBef>
                <a:spcPts val="0"/>
              </a:spcBef>
              <a:spcAft>
                <a:spcPts val="0"/>
              </a:spcAft>
              <a:buClr>
                <a:schemeClr val="dk1"/>
              </a:buClr>
              <a:buSzPts val="2400"/>
              <a:buNone/>
              <a:defRPr sz="2400">
                <a:solidFill>
                  <a:schemeClr val="dk1"/>
                </a:solidFill>
              </a:defRPr>
            </a:lvl5pPr>
            <a:lvl6pPr lvl="5" rtl="0">
              <a:lnSpc>
                <a:spcPct val="100000"/>
              </a:lnSpc>
              <a:spcBef>
                <a:spcPts val="0"/>
              </a:spcBef>
              <a:spcAft>
                <a:spcPts val="0"/>
              </a:spcAft>
              <a:buClr>
                <a:schemeClr val="dk1"/>
              </a:buClr>
              <a:buSzPts val="2400"/>
              <a:buNone/>
              <a:defRPr sz="2400">
                <a:solidFill>
                  <a:schemeClr val="dk1"/>
                </a:solidFill>
              </a:defRPr>
            </a:lvl6pPr>
            <a:lvl7pPr lvl="6" rtl="0">
              <a:lnSpc>
                <a:spcPct val="100000"/>
              </a:lnSpc>
              <a:spcBef>
                <a:spcPts val="0"/>
              </a:spcBef>
              <a:spcAft>
                <a:spcPts val="0"/>
              </a:spcAft>
              <a:buClr>
                <a:schemeClr val="dk1"/>
              </a:buClr>
              <a:buSzPts val="2400"/>
              <a:buNone/>
              <a:defRPr sz="2400">
                <a:solidFill>
                  <a:schemeClr val="dk1"/>
                </a:solidFill>
              </a:defRPr>
            </a:lvl7pPr>
            <a:lvl8pPr lvl="7" rtl="0">
              <a:lnSpc>
                <a:spcPct val="100000"/>
              </a:lnSpc>
              <a:spcBef>
                <a:spcPts val="0"/>
              </a:spcBef>
              <a:spcAft>
                <a:spcPts val="0"/>
              </a:spcAft>
              <a:buClr>
                <a:schemeClr val="dk1"/>
              </a:buClr>
              <a:buSzPts val="2400"/>
              <a:buNone/>
              <a:defRPr sz="2400">
                <a:solidFill>
                  <a:schemeClr val="dk1"/>
                </a:solidFill>
              </a:defRPr>
            </a:lvl8pPr>
            <a:lvl9pPr lvl="8" rtl="0">
              <a:lnSpc>
                <a:spcPct val="100000"/>
              </a:lnSpc>
              <a:spcBef>
                <a:spcPts val="0"/>
              </a:spcBef>
              <a:spcAft>
                <a:spcPts val="0"/>
              </a:spcAft>
              <a:buClr>
                <a:schemeClr val="dk1"/>
              </a:buClr>
              <a:buSzPts val="2400"/>
              <a:buNone/>
              <a:defRPr sz="2400">
                <a:solidFill>
                  <a:schemeClr val="dk1"/>
                </a:solidFil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232D4B"/>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lt1"/>
              </a:buClr>
              <a:buSzPts val="2800"/>
              <a:buFont typeface="Franklin Gothic"/>
              <a:buNone/>
              <a:defRPr sz="2800" b="1">
                <a:solidFill>
                  <a:schemeClr val="lt1"/>
                </a:solidFill>
                <a:latin typeface="Franklin Gothic"/>
                <a:ea typeface="Franklin Gothic"/>
                <a:cs typeface="Franklin Gothic"/>
                <a:sym typeface="Franklin Gothic"/>
              </a:defRPr>
            </a:lvl1pPr>
            <a:lvl2pPr lvl="1">
              <a:spcBef>
                <a:spcPts val="0"/>
              </a:spcBef>
              <a:spcAft>
                <a:spcPts val="0"/>
              </a:spcAft>
              <a:buClr>
                <a:schemeClr val="dk1"/>
              </a:buClr>
              <a:buSzPts val="2800"/>
              <a:buFont typeface="Franklin Gothic"/>
              <a:buNone/>
              <a:defRPr sz="2800">
                <a:solidFill>
                  <a:schemeClr val="dk1"/>
                </a:solidFill>
                <a:latin typeface="Franklin Gothic"/>
                <a:ea typeface="Franklin Gothic"/>
                <a:cs typeface="Franklin Gothic"/>
                <a:sym typeface="Franklin Gothic"/>
              </a:defRPr>
            </a:lvl2pPr>
            <a:lvl3pPr lvl="2">
              <a:spcBef>
                <a:spcPts val="0"/>
              </a:spcBef>
              <a:spcAft>
                <a:spcPts val="0"/>
              </a:spcAft>
              <a:buClr>
                <a:schemeClr val="dk1"/>
              </a:buClr>
              <a:buSzPts val="2800"/>
              <a:buFont typeface="Franklin Gothic"/>
              <a:buNone/>
              <a:defRPr sz="2800">
                <a:solidFill>
                  <a:schemeClr val="dk1"/>
                </a:solidFill>
                <a:latin typeface="Franklin Gothic"/>
                <a:ea typeface="Franklin Gothic"/>
                <a:cs typeface="Franklin Gothic"/>
                <a:sym typeface="Franklin Gothic"/>
              </a:defRPr>
            </a:lvl3pPr>
            <a:lvl4pPr lvl="3">
              <a:spcBef>
                <a:spcPts val="0"/>
              </a:spcBef>
              <a:spcAft>
                <a:spcPts val="0"/>
              </a:spcAft>
              <a:buClr>
                <a:schemeClr val="dk1"/>
              </a:buClr>
              <a:buSzPts val="2800"/>
              <a:buFont typeface="Franklin Gothic"/>
              <a:buNone/>
              <a:defRPr sz="2800">
                <a:solidFill>
                  <a:schemeClr val="dk1"/>
                </a:solidFill>
                <a:latin typeface="Franklin Gothic"/>
                <a:ea typeface="Franklin Gothic"/>
                <a:cs typeface="Franklin Gothic"/>
                <a:sym typeface="Franklin Gothic"/>
              </a:defRPr>
            </a:lvl4pPr>
            <a:lvl5pPr lvl="4">
              <a:spcBef>
                <a:spcPts val="0"/>
              </a:spcBef>
              <a:spcAft>
                <a:spcPts val="0"/>
              </a:spcAft>
              <a:buClr>
                <a:schemeClr val="dk1"/>
              </a:buClr>
              <a:buSzPts val="2800"/>
              <a:buFont typeface="Franklin Gothic"/>
              <a:buNone/>
              <a:defRPr sz="2800">
                <a:solidFill>
                  <a:schemeClr val="dk1"/>
                </a:solidFill>
                <a:latin typeface="Franklin Gothic"/>
                <a:ea typeface="Franklin Gothic"/>
                <a:cs typeface="Franklin Gothic"/>
                <a:sym typeface="Franklin Gothic"/>
              </a:defRPr>
            </a:lvl5pPr>
            <a:lvl6pPr lvl="5">
              <a:spcBef>
                <a:spcPts val="0"/>
              </a:spcBef>
              <a:spcAft>
                <a:spcPts val="0"/>
              </a:spcAft>
              <a:buClr>
                <a:schemeClr val="dk1"/>
              </a:buClr>
              <a:buSzPts val="2800"/>
              <a:buFont typeface="Franklin Gothic"/>
              <a:buNone/>
              <a:defRPr sz="2800">
                <a:solidFill>
                  <a:schemeClr val="dk1"/>
                </a:solidFill>
                <a:latin typeface="Franklin Gothic"/>
                <a:ea typeface="Franklin Gothic"/>
                <a:cs typeface="Franklin Gothic"/>
                <a:sym typeface="Franklin Gothic"/>
              </a:defRPr>
            </a:lvl6pPr>
            <a:lvl7pPr lvl="6">
              <a:spcBef>
                <a:spcPts val="0"/>
              </a:spcBef>
              <a:spcAft>
                <a:spcPts val="0"/>
              </a:spcAft>
              <a:buClr>
                <a:schemeClr val="dk1"/>
              </a:buClr>
              <a:buSzPts val="2800"/>
              <a:buFont typeface="Franklin Gothic"/>
              <a:buNone/>
              <a:defRPr sz="2800">
                <a:solidFill>
                  <a:schemeClr val="dk1"/>
                </a:solidFill>
                <a:latin typeface="Franklin Gothic"/>
                <a:ea typeface="Franklin Gothic"/>
                <a:cs typeface="Franklin Gothic"/>
                <a:sym typeface="Franklin Gothic"/>
              </a:defRPr>
            </a:lvl7pPr>
            <a:lvl8pPr lvl="7">
              <a:spcBef>
                <a:spcPts val="0"/>
              </a:spcBef>
              <a:spcAft>
                <a:spcPts val="0"/>
              </a:spcAft>
              <a:buClr>
                <a:schemeClr val="dk1"/>
              </a:buClr>
              <a:buSzPts val="2800"/>
              <a:buFont typeface="Franklin Gothic"/>
              <a:buNone/>
              <a:defRPr sz="2800">
                <a:solidFill>
                  <a:schemeClr val="dk1"/>
                </a:solidFill>
                <a:latin typeface="Franklin Gothic"/>
                <a:ea typeface="Franklin Gothic"/>
                <a:cs typeface="Franklin Gothic"/>
                <a:sym typeface="Franklin Gothic"/>
              </a:defRPr>
            </a:lvl8pPr>
            <a:lvl9pPr lvl="8">
              <a:spcBef>
                <a:spcPts val="0"/>
              </a:spcBef>
              <a:spcAft>
                <a:spcPts val="0"/>
              </a:spcAft>
              <a:buClr>
                <a:schemeClr val="dk1"/>
              </a:buClr>
              <a:buSzPts val="2800"/>
              <a:buFont typeface="Franklin Gothic"/>
              <a:buNone/>
              <a:defRPr sz="2800">
                <a:solidFill>
                  <a:schemeClr val="dk1"/>
                </a:solidFill>
                <a:latin typeface="Franklin Gothic"/>
                <a:ea typeface="Franklin Gothic"/>
                <a:cs typeface="Franklin Gothic"/>
                <a:sym typeface="Franklin Gothic"/>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lt1"/>
              </a:buClr>
              <a:buSzPts val="1800"/>
              <a:buFont typeface="Franklin Gothic"/>
              <a:buChar char="●"/>
              <a:defRPr sz="1800">
                <a:solidFill>
                  <a:schemeClr val="lt1"/>
                </a:solidFill>
                <a:latin typeface="Franklin Gothic"/>
                <a:ea typeface="Franklin Gothic"/>
                <a:cs typeface="Franklin Gothic"/>
                <a:sym typeface="Franklin Gothic"/>
              </a:defRPr>
            </a:lvl1pPr>
            <a:lvl2pPr marL="914400" lvl="1" indent="-317500">
              <a:lnSpc>
                <a:spcPct val="115000"/>
              </a:lnSpc>
              <a:spcBef>
                <a:spcPts val="0"/>
              </a:spcBef>
              <a:spcAft>
                <a:spcPts val="0"/>
              </a:spcAft>
              <a:buClr>
                <a:schemeClr val="lt1"/>
              </a:buClr>
              <a:buSzPts val="1400"/>
              <a:buFont typeface="Franklin Gothic"/>
              <a:buChar char="○"/>
              <a:defRPr>
                <a:solidFill>
                  <a:schemeClr val="lt1"/>
                </a:solidFill>
                <a:latin typeface="Franklin Gothic"/>
                <a:ea typeface="Franklin Gothic"/>
                <a:cs typeface="Franklin Gothic"/>
                <a:sym typeface="Franklin Gothic"/>
              </a:defRPr>
            </a:lvl2pPr>
            <a:lvl3pPr marL="1371600" lvl="2" indent="-317500">
              <a:lnSpc>
                <a:spcPct val="115000"/>
              </a:lnSpc>
              <a:spcBef>
                <a:spcPts val="0"/>
              </a:spcBef>
              <a:spcAft>
                <a:spcPts val="0"/>
              </a:spcAft>
              <a:buClr>
                <a:schemeClr val="lt1"/>
              </a:buClr>
              <a:buSzPts val="1400"/>
              <a:buFont typeface="Franklin Gothic"/>
              <a:buChar char="■"/>
              <a:defRPr>
                <a:solidFill>
                  <a:schemeClr val="lt1"/>
                </a:solidFill>
                <a:latin typeface="Franklin Gothic"/>
                <a:ea typeface="Franklin Gothic"/>
                <a:cs typeface="Franklin Gothic"/>
                <a:sym typeface="Franklin Gothic"/>
              </a:defRPr>
            </a:lvl3pPr>
            <a:lvl4pPr marL="1828800" lvl="3" indent="-317500">
              <a:lnSpc>
                <a:spcPct val="115000"/>
              </a:lnSpc>
              <a:spcBef>
                <a:spcPts val="0"/>
              </a:spcBef>
              <a:spcAft>
                <a:spcPts val="0"/>
              </a:spcAft>
              <a:buClr>
                <a:schemeClr val="lt1"/>
              </a:buClr>
              <a:buSzPts val="1400"/>
              <a:buFont typeface="Franklin Gothic"/>
              <a:buChar char="●"/>
              <a:defRPr>
                <a:solidFill>
                  <a:schemeClr val="lt1"/>
                </a:solidFill>
                <a:latin typeface="Franklin Gothic"/>
                <a:ea typeface="Franklin Gothic"/>
                <a:cs typeface="Franklin Gothic"/>
                <a:sym typeface="Franklin Gothic"/>
              </a:defRPr>
            </a:lvl4pPr>
            <a:lvl5pPr marL="2286000" lvl="4" indent="-317500">
              <a:lnSpc>
                <a:spcPct val="115000"/>
              </a:lnSpc>
              <a:spcBef>
                <a:spcPts val="0"/>
              </a:spcBef>
              <a:spcAft>
                <a:spcPts val="0"/>
              </a:spcAft>
              <a:buClr>
                <a:schemeClr val="lt1"/>
              </a:buClr>
              <a:buSzPts val="1400"/>
              <a:buFont typeface="Franklin Gothic"/>
              <a:buChar char="○"/>
              <a:defRPr>
                <a:solidFill>
                  <a:schemeClr val="lt1"/>
                </a:solidFill>
                <a:latin typeface="Franklin Gothic"/>
                <a:ea typeface="Franklin Gothic"/>
                <a:cs typeface="Franklin Gothic"/>
                <a:sym typeface="Franklin Gothic"/>
              </a:defRPr>
            </a:lvl5pPr>
            <a:lvl6pPr marL="2743200" lvl="5" indent="-317500">
              <a:lnSpc>
                <a:spcPct val="115000"/>
              </a:lnSpc>
              <a:spcBef>
                <a:spcPts val="0"/>
              </a:spcBef>
              <a:spcAft>
                <a:spcPts val="0"/>
              </a:spcAft>
              <a:buClr>
                <a:schemeClr val="lt1"/>
              </a:buClr>
              <a:buSzPts val="1400"/>
              <a:buFont typeface="Franklin Gothic"/>
              <a:buChar char="■"/>
              <a:defRPr>
                <a:solidFill>
                  <a:schemeClr val="lt1"/>
                </a:solidFill>
                <a:latin typeface="Franklin Gothic"/>
                <a:ea typeface="Franklin Gothic"/>
                <a:cs typeface="Franklin Gothic"/>
                <a:sym typeface="Franklin Gothic"/>
              </a:defRPr>
            </a:lvl6pPr>
            <a:lvl7pPr marL="3200400" lvl="6" indent="-317500">
              <a:lnSpc>
                <a:spcPct val="115000"/>
              </a:lnSpc>
              <a:spcBef>
                <a:spcPts val="0"/>
              </a:spcBef>
              <a:spcAft>
                <a:spcPts val="0"/>
              </a:spcAft>
              <a:buClr>
                <a:schemeClr val="lt1"/>
              </a:buClr>
              <a:buSzPts val="1400"/>
              <a:buFont typeface="Franklin Gothic"/>
              <a:buChar char="●"/>
              <a:defRPr>
                <a:solidFill>
                  <a:schemeClr val="lt1"/>
                </a:solidFill>
                <a:latin typeface="Franklin Gothic"/>
                <a:ea typeface="Franklin Gothic"/>
                <a:cs typeface="Franklin Gothic"/>
                <a:sym typeface="Franklin Gothic"/>
              </a:defRPr>
            </a:lvl7pPr>
            <a:lvl8pPr marL="3657600" lvl="7" indent="-317500">
              <a:lnSpc>
                <a:spcPct val="115000"/>
              </a:lnSpc>
              <a:spcBef>
                <a:spcPts val="0"/>
              </a:spcBef>
              <a:spcAft>
                <a:spcPts val="0"/>
              </a:spcAft>
              <a:buClr>
                <a:schemeClr val="lt1"/>
              </a:buClr>
              <a:buSzPts val="1400"/>
              <a:buFont typeface="Franklin Gothic"/>
              <a:buChar char="○"/>
              <a:defRPr>
                <a:solidFill>
                  <a:schemeClr val="lt1"/>
                </a:solidFill>
                <a:latin typeface="Franklin Gothic"/>
                <a:ea typeface="Franklin Gothic"/>
                <a:cs typeface="Franklin Gothic"/>
                <a:sym typeface="Franklin Gothic"/>
              </a:defRPr>
            </a:lvl8pPr>
            <a:lvl9pPr marL="4114800" lvl="8" indent="-317500">
              <a:lnSpc>
                <a:spcPct val="115000"/>
              </a:lnSpc>
              <a:spcBef>
                <a:spcPts val="0"/>
              </a:spcBef>
              <a:spcAft>
                <a:spcPts val="0"/>
              </a:spcAft>
              <a:buClr>
                <a:schemeClr val="lt1"/>
              </a:buClr>
              <a:buSzPts val="1400"/>
              <a:buFont typeface="Franklin Gothic"/>
              <a:buChar char="■"/>
              <a:defRPr>
                <a:solidFill>
                  <a:schemeClr val="lt1"/>
                </a:solidFill>
                <a:latin typeface="Franklin Gothic"/>
                <a:ea typeface="Franklin Gothic"/>
                <a:cs typeface="Franklin Gothic"/>
                <a:sym typeface="Franklin Gothic"/>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lt1"/>
                </a:solidFill>
              </a:defRPr>
            </a:lvl1pPr>
            <a:lvl2pPr lvl="1" algn="r">
              <a:buNone/>
              <a:defRPr sz="1000">
                <a:solidFill>
                  <a:schemeClr val="lt1"/>
                </a:solidFill>
              </a:defRPr>
            </a:lvl2pPr>
            <a:lvl3pPr lvl="2" algn="r">
              <a:buNone/>
              <a:defRPr sz="1000">
                <a:solidFill>
                  <a:schemeClr val="lt1"/>
                </a:solidFill>
              </a:defRPr>
            </a:lvl3pPr>
            <a:lvl4pPr lvl="3" algn="r">
              <a:buNone/>
              <a:defRPr sz="1000">
                <a:solidFill>
                  <a:schemeClr val="lt1"/>
                </a:solidFill>
              </a:defRPr>
            </a:lvl4pPr>
            <a:lvl5pPr lvl="4" algn="r">
              <a:buNone/>
              <a:defRPr sz="1000">
                <a:solidFill>
                  <a:schemeClr val="lt1"/>
                </a:solidFill>
              </a:defRPr>
            </a:lvl5pPr>
            <a:lvl6pPr lvl="5" algn="r">
              <a:buNone/>
              <a:defRPr sz="1000">
                <a:solidFill>
                  <a:schemeClr val="lt1"/>
                </a:solidFill>
              </a:defRPr>
            </a:lvl6pPr>
            <a:lvl7pPr lvl="6" algn="r">
              <a:buNone/>
              <a:defRPr sz="1000">
                <a:solidFill>
                  <a:schemeClr val="lt1"/>
                </a:solidFill>
              </a:defRPr>
            </a:lvl7pPr>
            <a:lvl8pPr lvl="7" algn="r">
              <a:buNone/>
              <a:defRPr sz="1000">
                <a:solidFill>
                  <a:schemeClr val="lt1"/>
                </a:solidFill>
              </a:defRPr>
            </a:lvl8pPr>
            <a:lvl9pPr lvl="8" algn="r">
              <a:buNone/>
              <a:defRPr sz="1000">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xml"/><Relationship Id="rId1" Type="http://schemas.openxmlformats.org/officeDocument/2006/relationships/slideLayout" Target="../slideLayouts/slideLayout9.xml"/><Relationship Id="rId4" Type="http://schemas.openxmlformats.org/officeDocument/2006/relationships/image" Target="../media/image11.png"/></Relationships>
</file>

<file path=ppt/slides/_rels/slide10.xml.rels><?xml version="1.0" encoding="UTF-8" standalone="yes"?>
<Relationships xmlns="http://schemas.openxmlformats.org/package/2006/relationships"><Relationship Id="rId3" Type="http://schemas.openxmlformats.org/officeDocument/2006/relationships/image" Target="../media/image12.jpeg"/><Relationship Id="rId7"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9.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1.xml"/><Relationship Id="rId1" Type="http://schemas.openxmlformats.org/officeDocument/2006/relationships/slideLayout" Target="../slideLayouts/slideLayout9.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2.xml"/><Relationship Id="rId1" Type="http://schemas.openxmlformats.org/officeDocument/2006/relationships/slideLayout" Target="../slideLayouts/slideLayout9.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3.xml"/><Relationship Id="rId1" Type="http://schemas.openxmlformats.org/officeDocument/2006/relationships/slideLayout" Target="../slideLayouts/slideLayout9.xml"/><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xml"/><Relationship Id="rId1" Type="http://schemas.openxmlformats.org/officeDocument/2006/relationships/slideLayout" Target="../slideLayouts/slideLayout9.xml"/><Relationship Id="rId4" Type="http://schemas.openxmlformats.org/officeDocument/2006/relationships/image" Target="../media/image11.png"/></Relationships>
</file>

<file path=ppt/slides/_rels/slide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3.xml"/><Relationship Id="rId1" Type="http://schemas.openxmlformats.org/officeDocument/2006/relationships/slideLayout" Target="../slideLayouts/slideLayout9.xml"/><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4.xml"/><Relationship Id="rId1" Type="http://schemas.openxmlformats.org/officeDocument/2006/relationships/slideLayout" Target="../slideLayouts/slideLayout9.xml"/><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5.xml"/><Relationship Id="rId1" Type="http://schemas.openxmlformats.org/officeDocument/2006/relationships/slideLayout" Target="../slideLayouts/slideLayout9.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6.xml"/><Relationship Id="rId1" Type="http://schemas.openxmlformats.org/officeDocument/2006/relationships/slideLayout" Target="../slideLayouts/slideLayout9.xml"/><Relationship Id="rId5" Type="http://schemas.openxmlformats.org/officeDocument/2006/relationships/image" Target="../media/image13.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7.xml"/><Relationship Id="rId1" Type="http://schemas.openxmlformats.org/officeDocument/2006/relationships/slideLayout" Target="../slideLayouts/slideLayout9.xml"/><Relationship Id="rId5" Type="http://schemas.openxmlformats.org/officeDocument/2006/relationships/image" Target="../media/image14.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8.xml"/><Relationship Id="rId1" Type="http://schemas.openxmlformats.org/officeDocument/2006/relationships/slideLayout" Target="../slideLayouts/slideLayout9.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9.xml"/><Relationship Id="rId1" Type="http://schemas.openxmlformats.org/officeDocument/2006/relationships/slideLayout" Target="../slideLayouts/slideLayout9.xml"/><Relationship Id="rId5" Type="http://schemas.openxmlformats.org/officeDocument/2006/relationships/image" Target="../media/image15.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2"/>
        <p:cNvGrpSpPr/>
        <p:nvPr/>
      </p:nvGrpSpPr>
      <p:grpSpPr>
        <a:xfrm>
          <a:off x="0" y="0"/>
          <a:ext cx="0" cy="0"/>
          <a:chOff x="0" y="0"/>
          <a:chExt cx="0" cy="0"/>
        </a:xfrm>
      </p:grpSpPr>
      <p:sp>
        <p:nvSpPr>
          <p:cNvPr id="53" name="Google Shape;53;p14"/>
          <p:cNvSpPr txBox="1">
            <a:spLocks noGrp="1"/>
          </p:cNvSpPr>
          <p:nvPr>
            <p:ph type="sldNum" idx="12"/>
          </p:nvPr>
        </p:nvSpPr>
        <p:spPr>
          <a:xfrm>
            <a:off x="8574953" y="4565000"/>
            <a:ext cx="333300" cy="3936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fld id="{00000000-1234-1234-1234-123412341234}" type="slidenum">
              <a:rPr lang="en" sz="1200">
                <a:solidFill>
                  <a:srgbClr val="1A2835"/>
                </a:solidFill>
                <a:latin typeface="Franklin Gothic"/>
                <a:ea typeface="Franklin Gothic"/>
                <a:cs typeface="Franklin Gothic"/>
                <a:sym typeface="Franklin Gothic"/>
              </a:rPr>
              <a:t>1</a:t>
            </a:fld>
            <a:endParaRPr sz="1200">
              <a:solidFill>
                <a:srgbClr val="1A2835"/>
              </a:solidFill>
              <a:latin typeface="Franklin Gothic"/>
              <a:ea typeface="Franklin Gothic"/>
              <a:cs typeface="Franklin Gothic"/>
              <a:sym typeface="Franklin Gothic"/>
            </a:endParaRPr>
          </a:p>
        </p:txBody>
      </p:sp>
      <p:sp>
        <p:nvSpPr>
          <p:cNvPr id="54" name="Google Shape;54;p14"/>
          <p:cNvSpPr txBox="1">
            <a:spLocks noGrp="1"/>
          </p:cNvSpPr>
          <p:nvPr>
            <p:ph type="title"/>
          </p:nvPr>
        </p:nvSpPr>
        <p:spPr>
          <a:xfrm>
            <a:off x="686375" y="2313830"/>
            <a:ext cx="7773300" cy="959202"/>
          </a:xfrm>
          <a:prstGeom prst="rect">
            <a:avLst/>
          </a:prstGeom>
        </p:spPr>
        <p:txBody>
          <a:bodyPr spcFirstLastPara="1" wrap="square" lIns="91425" tIns="91425" rIns="91425" bIns="91425" anchor="ctr" anchorCtr="0">
            <a:noAutofit/>
          </a:bodyPr>
          <a:lstStyle/>
          <a:p>
            <a:r>
              <a:rPr lang="en" sz="2900" b="0">
                <a:solidFill>
                  <a:srgbClr val="1A2835"/>
                </a:solidFill>
              </a:rPr>
              <a:t>Predicting ICU Patient Length of Stay for Enhanced Resource Allocation</a:t>
            </a:r>
            <a:endParaRPr lang="en" sz="2900" b="0">
              <a:solidFill>
                <a:srgbClr val="000000"/>
              </a:solidFill>
            </a:endParaRPr>
          </a:p>
          <a:p>
            <a:br>
              <a:rPr lang="en" sz="2900" b="0">
                <a:solidFill>
                  <a:srgbClr val="1A2835"/>
                </a:solidFill>
              </a:rPr>
            </a:br>
            <a:endParaRPr lang="en" sz="2900" b="0">
              <a:solidFill>
                <a:srgbClr val="1A2835"/>
              </a:solidFill>
            </a:endParaRPr>
          </a:p>
        </p:txBody>
      </p:sp>
      <p:sp>
        <p:nvSpPr>
          <p:cNvPr id="55" name="Google Shape;55;p14"/>
          <p:cNvSpPr txBox="1">
            <a:spLocks noGrp="1"/>
          </p:cNvSpPr>
          <p:nvPr>
            <p:ph type="subTitle" idx="1"/>
          </p:nvPr>
        </p:nvSpPr>
        <p:spPr>
          <a:xfrm>
            <a:off x="686375" y="3276563"/>
            <a:ext cx="7773300" cy="371100"/>
          </a:xfrm>
          <a:prstGeom prst="rect">
            <a:avLst/>
          </a:prstGeom>
        </p:spPr>
        <p:txBody>
          <a:bodyPr spcFirstLastPara="1" wrap="square" lIns="91425" tIns="91425" rIns="91425" bIns="91425" anchor="t" anchorCtr="0">
            <a:noAutofit/>
          </a:bodyPr>
          <a:lstStyle/>
          <a:p>
            <a:pPr marL="0" indent="0">
              <a:lnSpc>
                <a:spcPct val="80000"/>
              </a:lnSpc>
            </a:pPr>
            <a:r>
              <a:rPr lang="en" sz="1400">
                <a:solidFill>
                  <a:srgbClr val="1A2835"/>
                </a:solidFill>
              </a:rPr>
              <a:t>Tom Lever, Karis Roberts, </a:t>
            </a:r>
            <a:r>
              <a:rPr lang="en" sz="1400" err="1">
                <a:solidFill>
                  <a:srgbClr val="1A2835"/>
                </a:solidFill>
              </a:rPr>
              <a:t>Lingzhen</a:t>
            </a:r>
            <a:r>
              <a:rPr lang="en" sz="1400">
                <a:solidFill>
                  <a:srgbClr val="1A2835"/>
                </a:solidFill>
              </a:rPr>
              <a:t> Zhu</a:t>
            </a:r>
          </a:p>
        </p:txBody>
      </p:sp>
      <p:sp>
        <p:nvSpPr>
          <p:cNvPr id="57" name="Google Shape;57;p14"/>
          <p:cNvSpPr/>
          <p:nvPr/>
        </p:nvSpPr>
        <p:spPr>
          <a:xfrm rot="10800000" flipH="1">
            <a:off x="802250" y="3199165"/>
            <a:ext cx="374400" cy="14400"/>
          </a:xfrm>
          <a:prstGeom prst="rect">
            <a:avLst/>
          </a:prstGeom>
          <a:solidFill>
            <a:srgbClr val="E57200"/>
          </a:solidFill>
          <a:ln w="19050" cap="flat" cmpd="sng">
            <a:solidFill>
              <a:srgbClr val="E572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8" name="Google Shape;58;p14"/>
          <p:cNvPicPr preferRelativeResize="0"/>
          <p:nvPr/>
        </p:nvPicPr>
        <p:blipFill>
          <a:blip r:embed="rId4">
            <a:alphaModFix/>
          </a:blip>
          <a:stretch>
            <a:fillRect/>
          </a:stretch>
        </p:blipFill>
        <p:spPr>
          <a:xfrm>
            <a:off x="802200" y="455500"/>
            <a:ext cx="2191826" cy="166277"/>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0">
          <a:extLst>
            <a:ext uri="{FF2B5EF4-FFF2-40B4-BE49-F238E27FC236}">
              <a16:creationId xmlns:a16="http://schemas.microsoft.com/office/drawing/2014/main" id="{B8E409EB-5F60-FFD7-0048-DD5ED1A7248F}"/>
            </a:ext>
          </a:extLst>
        </p:cNvPr>
        <p:cNvGrpSpPr/>
        <p:nvPr/>
      </p:nvGrpSpPr>
      <p:grpSpPr>
        <a:xfrm>
          <a:off x="0" y="0"/>
          <a:ext cx="0" cy="0"/>
          <a:chOff x="0" y="0"/>
          <a:chExt cx="0" cy="0"/>
        </a:xfrm>
      </p:grpSpPr>
      <p:sp>
        <p:nvSpPr>
          <p:cNvPr id="101" name="Google Shape;101;p19">
            <a:extLst>
              <a:ext uri="{FF2B5EF4-FFF2-40B4-BE49-F238E27FC236}">
                <a16:creationId xmlns:a16="http://schemas.microsoft.com/office/drawing/2014/main" id="{8ADA5B98-7851-A399-5474-C327AF15A559}"/>
              </a:ext>
            </a:extLst>
          </p:cNvPr>
          <p:cNvSpPr txBox="1">
            <a:spLocks noGrp="1"/>
          </p:cNvSpPr>
          <p:nvPr>
            <p:ph type="sldNum" idx="12"/>
          </p:nvPr>
        </p:nvSpPr>
        <p:spPr>
          <a:xfrm>
            <a:off x="8477849" y="4565000"/>
            <a:ext cx="430500" cy="393600"/>
          </a:xfrm>
          <a:prstGeom prst="rect">
            <a:avLst/>
          </a:prstGeom>
        </p:spPr>
        <p:txBody>
          <a:bodyPr spcFirstLastPara="1" wrap="square" lIns="91425" tIns="91425" rIns="91425" bIns="91425" anchor="ctr" anchorCtr="0">
            <a:norm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200" b="0" i="0" u="none" strike="noStrike" kern="0" cap="none" spc="0" normalizeH="0" baseline="0" noProof="0">
                <a:ln>
                  <a:noFill/>
                </a:ln>
                <a:solidFill>
                  <a:srgbClr val="1A2835"/>
                </a:solidFill>
                <a:effectLst/>
                <a:uLnTx/>
                <a:uFillTx/>
                <a:latin typeface="Franklin Gothic"/>
                <a:ea typeface="Franklin Gothic"/>
                <a:cs typeface="Franklin Gothic"/>
                <a:sym typeface="Franklin Gothic"/>
              </a:rPr>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t>10</a:t>
            </a:fld>
            <a:endParaRPr kumimoji="0" sz="1200" b="0" i="0" u="none" strike="noStrike" kern="0" cap="none" spc="0" normalizeH="0" baseline="0" noProof="0">
              <a:ln>
                <a:noFill/>
              </a:ln>
              <a:solidFill>
                <a:srgbClr val="1A2835"/>
              </a:solidFill>
              <a:effectLst/>
              <a:uLnTx/>
              <a:uFillTx/>
              <a:latin typeface="Franklin Gothic"/>
              <a:ea typeface="Franklin Gothic"/>
              <a:cs typeface="Franklin Gothic"/>
              <a:sym typeface="Franklin Gothic"/>
            </a:endParaRPr>
          </a:p>
        </p:txBody>
      </p:sp>
      <p:pic>
        <p:nvPicPr>
          <p:cNvPr id="102" name="Google Shape;102;p19">
            <a:extLst>
              <a:ext uri="{FF2B5EF4-FFF2-40B4-BE49-F238E27FC236}">
                <a16:creationId xmlns:a16="http://schemas.microsoft.com/office/drawing/2014/main" id="{83D20F86-FB60-CF3E-6953-3547FB283B09}"/>
              </a:ext>
            </a:extLst>
          </p:cNvPr>
          <p:cNvPicPr preferRelativeResize="0"/>
          <p:nvPr/>
        </p:nvPicPr>
        <p:blipFill>
          <a:blip r:embed="rId4">
            <a:alphaModFix/>
          </a:blip>
          <a:stretch>
            <a:fillRect/>
          </a:stretch>
        </p:blipFill>
        <p:spPr>
          <a:xfrm>
            <a:off x="291150" y="4697975"/>
            <a:ext cx="1682658" cy="127650"/>
          </a:xfrm>
          <a:prstGeom prst="rect">
            <a:avLst/>
          </a:prstGeom>
          <a:noFill/>
          <a:ln>
            <a:noFill/>
          </a:ln>
        </p:spPr>
      </p:pic>
      <p:sp>
        <p:nvSpPr>
          <p:cNvPr id="104" name="Google Shape;104;p19">
            <a:extLst>
              <a:ext uri="{FF2B5EF4-FFF2-40B4-BE49-F238E27FC236}">
                <a16:creationId xmlns:a16="http://schemas.microsoft.com/office/drawing/2014/main" id="{6D8D3B80-B43B-1EFE-0E67-F8F228D2222C}"/>
              </a:ext>
            </a:extLst>
          </p:cNvPr>
          <p:cNvSpPr txBox="1">
            <a:spLocks noGrp="1"/>
          </p:cNvSpPr>
          <p:nvPr>
            <p:ph type="title"/>
          </p:nvPr>
        </p:nvSpPr>
        <p:spPr>
          <a:xfrm>
            <a:off x="291150" y="177404"/>
            <a:ext cx="8627828" cy="545700"/>
          </a:xfrm>
          <a:prstGeom prst="rect">
            <a:avLst/>
          </a:prstGeom>
        </p:spPr>
        <p:txBody>
          <a:bodyPr spcFirstLastPara="1" wrap="square" lIns="91425" tIns="91425" rIns="91425" bIns="91425" anchor="ctr" anchorCtr="0">
            <a:noAutofit/>
          </a:bodyPr>
          <a:lstStyle/>
          <a:p>
            <a:pPr marL="0" lvl="0" indent="0" algn="l">
              <a:spcBef>
                <a:spcPts val="0"/>
              </a:spcBef>
              <a:spcAft>
                <a:spcPts val="0"/>
              </a:spcAft>
              <a:buNone/>
            </a:pPr>
            <a:r>
              <a:rPr lang="en-US" sz="2800"/>
              <a:t>Exploratory Data Analysis Reveals Key Insights</a:t>
            </a:r>
          </a:p>
        </p:txBody>
      </p:sp>
      <p:sp>
        <p:nvSpPr>
          <p:cNvPr id="105" name="Google Shape;105;p19">
            <a:extLst>
              <a:ext uri="{FF2B5EF4-FFF2-40B4-BE49-F238E27FC236}">
                <a16:creationId xmlns:a16="http://schemas.microsoft.com/office/drawing/2014/main" id="{A3E3B22D-8905-55EC-734B-B26157E2960A}"/>
              </a:ext>
            </a:extLst>
          </p:cNvPr>
          <p:cNvSpPr/>
          <p:nvPr/>
        </p:nvSpPr>
        <p:spPr>
          <a:xfrm rot="10800000" flipH="1">
            <a:off x="291150" y="715732"/>
            <a:ext cx="374400" cy="14400"/>
          </a:xfrm>
          <a:prstGeom prst="rect">
            <a:avLst/>
          </a:prstGeom>
          <a:solidFill>
            <a:srgbClr val="E57200"/>
          </a:solidFill>
          <a:ln w="19050" cap="flat" cmpd="sng">
            <a:solidFill>
              <a:srgbClr val="E572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 name="Google Shape;106;p19">
            <a:extLst>
              <a:ext uri="{FF2B5EF4-FFF2-40B4-BE49-F238E27FC236}">
                <a16:creationId xmlns:a16="http://schemas.microsoft.com/office/drawing/2014/main" id="{F063ACBF-7E49-485E-1C68-1205A66113CC}"/>
              </a:ext>
            </a:extLst>
          </p:cNvPr>
          <p:cNvSpPr txBox="1">
            <a:spLocks/>
          </p:cNvSpPr>
          <p:nvPr/>
        </p:nvSpPr>
        <p:spPr>
          <a:xfrm>
            <a:off x="195215" y="853299"/>
            <a:ext cx="4071921" cy="300969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1pPr>
            <a:lvl2pPr marR="0" lvl="1"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2pPr>
            <a:lvl3pPr marR="0" lvl="2"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3pPr>
            <a:lvl4pPr marR="0" lvl="3"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4pPr>
            <a:lvl5pPr marR="0" lvl="4"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5pPr>
            <a:lvl6pPr marR="0" lvl="5"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6pPr>
            <a:lvl7pPr marR="0" lvl="6"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7pPr>
            <a:lvl8pPr marR="0" lvl="7"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8pPr>
            <a:lvl9pPr marR="0" lvl="8"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9pPr>
          </a:lstStyle>
          <a:p>
            <a:pPr marL="457200" indent="-356870">
              <a:lnSpc>
                <a:spcPct val="150000"/>
              </a:lnSpc>
              <a:buClr>
                <a:srgbClr val="E57200"/>
              </a:buClr>
              <a:buSzPts val="2020"/>
              <a:buFont typeface="Franklin Gothic"/>
              <a:buChar char="●"/>
              <a:defRPr/>
            </a:pPr>
            <a:r>
              <a:rPr lang="en" sz="1800">
                <a:solidFill>
                  <a:srgbClr val="1A2835"/>
                </a:solidFill>
              </a:rPr>
              <a:t>Discussion: </a:t>
            </a:r>
            <a:r>
              <a:rPr lang="en" sz="1800" b="0">
                <a:solidFill>
                  <a:srgbClr val="1A2835"/>
                </a:solidFill>
              </a:rPr>
              <a:t>Why demographic data (age, race, and gender) not be key predictors</a:t>
            </a:r>
            <a:endParaRPr lang="en-US" sz="1800" i="0" u="none" strike="noStrike" kern="0" cap="none" spc="0" normalizeH="0" baseline="0" noProof="0">
              <a:ln>
                <a:noFill/>
              </a:ln>
              <a:solidFill>
                <a:srgbClr val="000000"/>
              </a:solidFill>
              <a:effectLst/>
              <a:uLnTx/>
              <a:uFillTx/>
              <a:latin typeface="Franklin Gothic"/>
            </a:endParaRPr>
          </a:p>
        </p:txBody>
      </p:sp>
      <p:pic>
        <p:nvPicPr>
          <p:cNvPr id="4" name="Picture 3" descr="A screenshot of a computer&#10;&#10;Description automatically generated">
            <a:extLst>
              <a:ext uri="{FF2B5EF4-FFF2-40B4-BE49-F238E27FC236}">
                <a16:creationId xmlns:a16="http://schemas.microsoft.com/office/drawing/2014/main" id="{2389AADA-BE23-A0DF-BB91-6828B0B33E3D}"/>
              </a:ext>
            </a:extLst>
          </p:cNvPr>
          <p:cNvPicPr>
            <a:picLocks noChangeAspect="1"/>
          </p:cNvPicPr>
          <p:nvPr/>
        </p:nvPicPr>
        <p:blipFill>
          <a:blip r:embed="rId5"/>
          <a:srcRect t="37" r="-197" b="3544"/>
          <a:stretch/>
        </p:blipFill>
        <p:spPr>
          <a:xfrm>
            <a:off x="5590980" y="714671"/>
            <a:ext cx="2773531" cy="4271823"/>
          </a:xfrm>
          <a:prstGeom prst="rect">
            <a:avLst/>
          </a:prstGeom>
        </p:spPr>
      </p:pic>
      <p:pic>
        <p:nvPicPr>
          <p:cNvPr id="6" name="Picture 5">
            <a:extLst>
              <a:ext uri="{FF2B5EF4-FFF2-40B4-BE49-F238E27FC236}">
                <a16:creationId xmlns:a16="http://schemas.microsoft.com/office/drawing/2014/main" id="{11C2011B-39FA-7718-4B51-9F29596D0871}"/>
              </a:ext>
            </a:extLst>
          </p:cNvPr>
          <p:cNvPicPr>
            <a:picLocks noChangeAspect="1"/>
          </p:cNvPicPr>
          <p:nvPr/>
        </p:nvPicPr>
        <p:blipFill>
          <a:blip r:embed="rId6"/>
          <a:stretch>
            <a:fillRect/>
          </a:stretch>
        </p:blipFill>
        <p:spPr>
          <a:xfrm>
            <a:off x="3258695" y="2182584"/>
            <a:ext cx="2017010" cy="2775858"/>
          </a:xfrm>
          <a:prstGeom prst="rect">
            <a:avLst/>
          </a:prstGeom>
        </p:spPr>
      </p:pic>
      <p:pic>
        <p:nvPicPr>
          <p:cNvPr id="2" name="Picture 1" descr="A graph of a number of blue bars&#10;&#10;Description automatically generated">
            <a:extLst>
              <a:ext uri="{FF2B5EF4-FFF2-40B4-BE49-F238E27FC236}">
                <a16:creationId xmlns:a16="http://schemas.microsoft.com/office/drawing/2014/main" id="{8D24F3A6-423D-FF3B-C39C-58848C44145A}"/>
              </a:ext>
            </a:extLst>
          </p:cNvPr>
          <p:cNvPicPr>
            <a:picLocks noChangeAspect="1"/>
          </p:cNvPicPr>
          <p:nvPr/>
        </p:nvPicPr>
        <p:blipFill>
          <a:blip r:embed="rId7"/>
          <a:stretch>
            <a:fillRect/>
          </a:stretch>
        </p:blipFill>
        <p:spPr>
          <a:xfrm>
            <a:off x="389845" y="2357438"/>
            <a:ext cx="2360840" cy="2154011"/>
          </a:xfrm>
          <a:prstGeom prst="rect">
            <a:avLst/>
          </a:prstGeom>
        </p:spPr>
      </p:pic>
    </p:spTree>
    <p:extLst>
      <p:ext uri="{BB962C8B-B14F-4D97-AF65-F5344CB8AC3E}">
        <p14:creationId xmlns:p14="http://schemas.microsoft.com/office/powerpoint/2010/main" val="21164384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0">
          <a:extLst>
            <a:ext uri="{FF2B5EF4-FFF2-40B4-BE49-F238E27FC236}">
              <a16:creationId xmlns:a16="http://schemas.microsoft.com/office/drawing/2014/main" id="{B8E409EB-5F60-FFD7-0048-DD5ED1A7248F}"/>
            </a:ext>
          </a:extLst>
        </p:cNvPr>
        <p:cNvGrpSpPr/>
        <p:nvPr/>
      </p:nvGrpSpPr>
      <p:grpSpPr>
        <a:xfrm>
          <a:off x="0" y="0"/>
          <a:ext cx="0" cy="0"/>
          <a:chOff x="0" y="0"/>
          <a:chExt cx="0" cy="0"/>
        </a:xfrm>
      </p:grpSpPr>
      <p:sp>
        <p:nvSpPr>
          <p:cNvPr id="101" name="Google Shape;101;p19">
            <a:extLst>
              <a:ext uri="{FF2B5EF4-FFF2-40B4-BE49-F238E27FC236}">
                <a16:creationId xmlns:a16="http://schemas.microsoft.com/office/drawing/2014/main" id="{8ADA5B98-7851-A399-5474-C327AF15A559}"/>
              </a:ext>
            </a:extLst>
          </p:cNvPr>
          <p:cNvSpPr txBox="1">
            <a:spLocks noGrp="1"/>
          </p:cNvSpPr>
          <p:nvPr>
            <p:ph type="sldNum" idx="12"/>
          </p:nvPr>
        </p:nvSpPr>
        <p:spPr>
          <a:xfrm>
            <a:off x="8477849" y="4565000"/>
            <a:ext cx="430500" cy="393600"/>
          </a:xfrm>
          <a:prstGeom prst="rect">
            <a:avLst/>
          </a:prstGeom>
        </p:spPr>
        <p:txBody>
          <a:bodyPr spcFirstLastPara="1" wrap="square" lIns="91425" tIns="91425" rIns="91425" bIns="91425" anchor="ctr" anchorCtr="0">
            <a:norm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200" b="0" i="0" u="none" strike="noStrike" kern="0" cap="none" spc="0" normalizeH="0" baseline="0" noProof="0">
                <a:ln>
                  <a:noFill/>
                </a:ln>
                <a:solidFill>
                  <a:srgbClr val="1A2835"/>
                </a:solidFill>
                <a:effectLst/>
                <a:uLnTx/>
                <a:uFillTx/>
                <a:latin typeface="Franklin Gothic"/>
                <a:ea typeface="Franklin Gothic"/>
                <a:cs typeface="Franklin Gothic"/>
                <a:sym typeface="Franklin Gothic"/>
              </a:rPr>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t>11</a:t>
            </a:fld>
            <a:endParaRPr kumimoji="0" sz="1200" b="0" i="0" u="none" strike="noStrike" kern="0" cap="none" spc="0" normalizeH="0" baseline="0" noProof="0">
              <a:ln>
                <a:noFill/>
              </a:ln>
              <a:solidFill>
                <a:srgbClr val="1A2835"/>
              </a:solidFill>
              <a:effectLst/>
              <a:uLnTx/>
              <a:uFillTx/>
              <a:latin typeface="Franklin Gothic"/>
              <a:ea typeface="Franklin Gothic"/>
              <a:cs typeface="Franklin Gothic"/>
              <a:sym typeface="Franklin Gothic"/>
            </a:endParaRPr>
          </a:p>
        </p:txBody>
      </p:sp>
      <p:pic>
        <p:nvPicPr>
          <p:cNvPr id="102" name="Google Shape;102;p19">
            <a:extLst>
              <a:ext uri="{FF2B5EF4-FFF2-40B4-BE49-F238E27FC236}">
                <a16:creationId xmlns:a16="http://schemas.microsoft.com/office/drawing/2014/main" id="{83D20F86-FB60-CF3E-6953-3547FB283B09}"/>
              </a:ext>
            </a:extLst>
          </p:cNvPr>
          <p:cNvPicPr preferRelativeResize="0"/>
          <p:nvPr/>
        </p:nvPicPr>
        <p:blipFill>
          <a:blip r:embed="rId4">
            <a:alphaModFix/>
          </a:blip>
          <a:stretch>
            <a:fillRect/>
          </a:stretch>
        </p:blipFill>
        <p:spPr>
          <a:xfrm>
            <a:off x="291150" y="4697975"/>
            <a:ext cx="1682658" cy="127650"/>
          </a:xfrm>
          <a:prstGeom prst="rect">
            <a:avLst/>
          </a:prstGeom>
          <a:noFill/>
          <a:ln>
            <a:noFill/>
          </a:ln>
        </p:spPr>
      </p:pic>
      <p:sp>
        <p:nvSpPr>
          <p:cNvPr id="104" name="Google Shape;104;p19">
            <a:extLst>
              <a:ext uri="{FF2B5EF4-FFF2-40B4-BE49-F238E27FC236}">
                <a16:creationId xmlns:a16="http://schemas.microsoft.com/office/drawing/2014/main" id="{6D8D3B80-B43B-1EFE-0E67-F8F228D2222C}"/>
              </a:ext>
            </a:extLst>
          </p:cNvPr>
          <p:cNvSpPr txBox="1">
            <a:spLocks noGrp="1"/>
          </p:cNvSpPr>
          <p:nvPr>
            <p:ph type="title"/>
          </p:nvPr>
        </p:nvSpPr>
        <p:spPr>
          <a:xfrm>
            <a:off x="291150" y="177404"/>
            <a:ext cx="8627828" cy="545700"/>
          </a:xfrm>
          <a:prstGeom prst="rect">
            <a:avLst/>
          </a:prstGeom>
        </p:spPr>
        <p:txBody>
          <a:bodyPr spcFirstLastPara="1" wrap="square" lIns="91425" tIns="91425" rIns="91425" bIns="91425" anchor="ctr" anchorCtr="0">
            <a:noAutofit/>
          </a:bodyPr>
          <a:lstStyle/>
          <a:p>
            <a:pPr marL="0" lvl="0" indent="0" algn="l">
              <a:spcBef>
                <a:spcPts val="0"/>
              </a:spcBef>
              <a:spcAft>
                <a:spcPts val="0"/>
              </a:spcAft>
              <a:buNone/>
            </a:pPr>
            <a:r>
              <a:rPr lang="en-US" sz="2800"/>
              <a:t>Exploratory Data Analysis Reveals Key Insights</a:t>
            </a:r>
          </a:p>
        </p:txBody>
      </p:sp>
      <p:sp>
        <p:nvSpPr>
          <p:cNvPr id="105" name="Google Shape;105;p19">
            <a:extLst>
              <a:ext uri="{FF2B5EF4-FFF2-40B4-BE49-F238E27FC236}">
                <a16:creationId xmlns:a16="http://schemas.microsoft.com/office/drawing/2014/main" id="{A3E3B22D-8905-55EC-734B-B26157E2960A}"/>
              </a:ext>
            </a:extLst>
          </p:cNvPr>
          <p:cNvSpPr/>
          <p:nvPr/>
        </p:nvSpPr>
        <p:spPr>
          <a:xfrm rot="10800000" flipH="1">
            <a:off x="291150" y="715732"/>
            <a:ext cx="374400" cy="14400"/>
          </a:xfrm>
          <a:prstGeom prst="rect">
            <a:avLst/>
          </a:prstGeom>
          <a:solidFill>
            <a:srgbClr val="E57200"/>
          </a:solidFill>
          <a:ln w="19050" cap="flat" cmpd="sng">
            <a:solidFill>
              <a:srgbClr val="E572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2" name="Picture 1" descr="A graph with blue squares&#10;&#10;Description automatically generated">
            <a:extLst>
              <a:ext uri="{FF2B5EF4-FFF2-40B4-BE49-F238E27FC236}">
                <a16:creationId xmlns:a16="http://schemas.microsoft.com/office/drawing/2014/main" id="{F7022E8A-D962-426C-C502-62F18D02CF0F}"/>
              </a:ext>
            </a:extLst>
          </p:cNvPr>
          <p:cNvPicPr>
            <a:picLocks noChangeAspect="1"/>
          </p:cNvPicPr>
          <p:nvPr/>
        </p:nvPicPr>
        <p:blipFill>
          <a:blip r:embed="rId5"/>
          <a:stretch>
            <a:fillRect/>
          </a:stretch>
        </p:blipFill>
        <p:spPr>
          <a:xfrm>
            <a:off x="264203" y="1126671"/>
            <a:ext cx="4049038" cy="2634344"/>
          </a:xfrm>
          <a:prstGeom prst="rect">
            <a:avLst/>
          </a:prstGeom>
        </p:spPr>
      </p:pic>
      <p:pic>
        <p:nvPicPr>
          <p:cNvPr id="4" name="Picture 3" descr="A graph of a comparison of age groups&#10;&#10;Description automatically generated">
            <a:extLst>
              <a:ext uri="{FF2B5EF4-FFF2-40B4-BE49-F238E27FC236}">
                <a16:creationId xmlns:a16="http://schemas.microsoft.com/office/drawing/2014/main" id="{857906D4-7F1D-8E6C-1DDC-EE4FD97D892F}"/>
              </a:ext>
            </a:extLst>
          </p:cNvPr>
          <p:cNvPicPr>
            <a:picLocks noChangeAspect="1"/>
          </p:cNvPicPr>
          <p:nvPr/>
        </p:nvPicPr>
        <p:blipFill>
          <a:blip r:embed="rId6"/>
          <a:stretch>
            <a:fillRect/>
          </a:stretch>
        </p:blipFill>
        <p:spPr>
          <a:xfrm>
            <a:off x="4607602" y="1126671"/>
            <a:ext cx="4212323" cy="2656114"/>
          </a:xfrm>
          <a:prstGeom prst="rect">
            <a:avLst/>
          </a:prstGeom>
        </p:spPr>
      </p:pic>
    </p:spTree>
    <p:extLst>
      <p:ext uri="{BB962C8B-B14F-4D97-AF65-F5344CB8AC3E}">
        <p14:creationId xmlns:p14="http://schemas.microsoft.com/office/powerpoint/2010/main" val="38881991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0">
          <a:extLst>
            <a:ext uri="{FF2B5EF4-FFF2-40B4-BE49-F238E27FC236}">
              <a16:creationId xmlns:a16="http://schemas.microsoft.com/office/drawing/2014/main" id="{D9EEF0D3-C80B-7B93-B8D4-A080143C3E28}"/>
            </a:ext>
          </a:extLst>
        </p:cNvPr>
        <p:cNvGrpSpPr/>
        <p:nvPr/>
      </p:nvGrpSpPr>
      <p:grpSpPr>
        <a:xfrm>
          <a:off x="0" y="0"/>
          <a:ext cx="0" cy="0"/>
          <a:chOff x="0" y="0"/>
          <a:chExt cx="0" cy="0"/>
        </a:xfrm>
      </p:grpSpPr>
      <p:sp>
        <p:nvSpPr>
          <p:cNvPr id="101" name="Google Shape;101;p19">
            <a:extLst>
              <a:ext uri="{FF2B5EF4-FFF2-40B4-BE49-F238E27FC236}">
                <a16:creationId xmlns:a16="http://schemas.microsoft.com/office/drawing/2014/main" id="{7B5F96D4-91C7-1C05-C8A3-E30711796445}"/>
              </a:ext>
            </a:extLst>
          </p:cNvPr>
          <p:cNvSpPr txBox="1">
            <a:spLocks noGrp="1"/>
          </p:cNvSpPr>
          <p:nvPr>
            <p:ph type="sldNum" idx="12"/>
          </p:nvPr>
        </p:nvSpPr>
        <p:spPr>
          <a:xfrm>
            <a:off x="8477849" y="4565000"/>
            <a:ext cx="430500" cy="393600"/>
          </a:xfrm>
          <a:prstGeom prst="rect">
            <a:avLst/>
          </a:prstGeom>
        </p:spPr>
        <p:txBody>
          <a:bodyPr spcFirstLastPara="1" wrap="square" lIns="91425" tIns="91425" rIns="91425" bIns="91425" anchor="ctr" anchorCtr="0">
            <a:norm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200" b="0" i="0" u="none" strike="noStrike" kern="0" cap="none" spc="0" normalizeH="0" baseline="0" noProof="0">
                <a:ln>
                  <a:noFill/>
                </a:ln>
                <a:solidFill>
                  <a:srgbClr val="1A2835"/>
                </a:solidFill>
                <a:effectLst/>
                <a:uLnTx/>
                <a:uFillTx/>
                <a:latin typeface="Franklin Gothic"/>
                <a:ea typeface="Franklin Gothic"/>
                <a:cs typeface="Franklin Gothic"/>
                <a:sym typeface="Franklin Gothic"/>
              </a:rPr>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t>12</a:t>
            </a:fld>
            <a:endParaRPr kumimoji="0" sz="1200" b="0" i="0" u="none" strike="noStrike" kern="0" cap="none" spc="0" normalizeH="0" baseline="0" noProof="0">
              <a:ln>
                <a:noFill/>
              </a:ln>
              <a:solidFill>
                <a:srgbClr val="1A2835"/>
              </a:solidFill>
              <a:effectLst/>
              <a:uLnTx/>
              <a:uFillTx/>
              <a:latin typeface="Franklin Gothic"/>
              <a:ea typeface="Franklin Gothic"/>
              <a:cs typeface="Franklin Gothic"/>
              <a:sym typeface="Franklin Gothic"/>
            </a:endParaRPr>
          </a:p>
        </p:txBody>
      </p:sp>
      <p:pic>
        <p:nvPicPr>
          <p:cNvPr id="102" name="Google Shape;102;p19">
            <a:extLst>
              <a:ext uri="{FF2B5EF4-FFF2-40B4-BE49-F238E27FC236}">
                <a16:creationId xmlns:a16="http://schemas.microsoft.com/office/drawing/2014/main" id="{5FEDE72A-196A-8562-A357-A33911ECE20C}"/>
              </a:ext>
            </a:extLst>
          </p:cNvPr>
          <p:cNvPicPr preferRelativeResize="0"/>
          <p:nvPr/>
        </p:nvPicPr>
        <p:blipFill>
          <a:blip r:embed="rId4">
            <a:alphaModFix/>
          </a:blip>
          <a:stretch>
            <a:fillRect/>
          </a:stretch>
        </p:blipFill>
        <p:spPr>
          <a:xfrm>
            <a:off x="291150" y="4697975"/>
            <a:ext cx="1682658" cy="127650"/>
          </a:xfrm>
          <a:prstGeom prst="rect">
            <a:avLst/>
          </a:prstGeom>
          <a:noFill/>
          <a:ln>
            <a:noFill/>
          </a:ln>
        </p:spPr>
      </p:pic>
      <p:sp>
        <p:nvSpPr>
          <p:cNvPr id="104" name="Google Shape;104;p19">
            <a:extLst>
              <a:ext uri="{FF2B5EF4-FFF2-40B4-BE49-F238E27FC236}">
                <a16:creationId xmlns:a16="http://schemas.microsoft.com/office/drawing/2014/main" id="{F9CEAF70-D2C0-955D-4F26-49F7B20334D8}"/>
              </a:ext>
            </a:extLst>
          </p:cNvPr>
          <p:cNvSpPr txBox="1">
            <a:spLocks noGrp="1"/>
          </p:cNvSpPr>
          <p:nvPr>
            <p:ph type="title"/>
          </p:nvPr>
        </p:nvSpPr>
        <p:spPr>
          <a:xfrm>
            <a:off x="291150" y="153795"/>
            <a:ext cx="8529857" cy="545700"/>
          </a:xfrm>
          <a:prstGeom prst="rect">
            <a:avLst/>
          </a:prstGeom>
        </p:spPr>
        <p:txBody>
          <a:bodyPr spcFirstLastPara="1" wrap="square" lIns="91425" tIns="91425" rIns="91425" bIns="91425" anchor="ctr" anchorCtr="0">
            <a:noAutofit/>
          </a:bodyPr>
          <a:lstStyle/>
          <a:p>
            <a:r>
              <a:rPr lang="en-US" sz="2800"/>
              <a:t>Future Directions </a:t>
            </a:r>
            <a:endParaRPr lang="en-US" sz="2800" dirty="0"/>
          </a:p>
        </p:txBody>
      </p:sp>
      <p:sp>
        <p:nvSpPr>
          <p:cNvPr id="105" name="Google Shape;105;p19">
            <a:extLst>
              <a:ext uri="{FF2B5EF4-FFF2-40B4-BE49-F238E27FC236}">
                <a16:creationId xmlns:a16="http://schemas.microsoft.com/office/drawing/2014/main" id="{FF6DB964-E4F1-1C2F-4A89-3E27DEE61D76}"/>
              </a:ext>
            </a:extLst>
          </p:cNvPr>
          <p:cNvSpPr/>
          <p:nvPr/>
        </p:nvSpPr>
        <p:spPr>
          <a:xfrm rot="10800000" flipH="1">
            <a:off x="291150" y="692295"/>
            <a:ext cx="374400" cy="14400"/>
          </a:xfrm>
          <a:prstGeom prst="rect">
            <a:avLst/>
          </a:prstGeom>
          <a:solidFill>
            <a:srgbClr val="E57200"/>
          </a:solidFill>
          <a:ln w="19050" cap="flat" cmpd="sng">
            <a:solidFill>
              <a:srgbClr val="E572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 name="Google Shape;106;p19">
            <a:extLst>
              <a:ext uri="{FF2B5EF4-FFF2-40B4-BE49-F238E27FC236}">
                <a16:creationId xmlns:a16="http://schemas.microsoft.com/office/drawing/2014/main" id="{B64AA0DC-492E-4EF6-824B-36FEA4C66F6B}"/>
              </a:ext>
            </a:extLst>
          </p:cNvPr>
          <p:cNvSpPr txBox="1">
            <a:spLocks/>
          </p:cNvSpPr>
          <p:nvPr/>
        </p:nvSpPr>
        <p:spPr>
          <a:xfrm>
            <a:off x="209296" y="865722"/>
            <a:ext cx="7783949" cy="300969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1pPr>
            <a:lvl2pPr marR="0" lvl="1"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2pPr>
            <a:lvl3pPr marR="0" lvl="2"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3pPr>
            <a:lvl4pPr marR="0" lvl="3"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4pPr>
            <a:lvl5pPr marR="0" lvl="4"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5pPr>
            <a:lvl6pPr marR="0" lvl="5"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6pPr>
            <a:lvl7pPr marR="0" lvl="6"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7pPr>
            <a:lvl8pPr marR="0" lvl="7"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8pPr>
            <a:lvl9pPr marR="0" lvl="8"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9pPr>
          </a:lstStyle>
          <a:p>
            <a:pPr marL="457200" indent="-356870">
              <a:lnSpc>
                <a:spcPct val="150000"/>
              </a:lnSpc>
              <a:buClr>
                <a:srgbClr val="E57200"/>
              </a:buClr>
              <a:buSzPts val="2020"/>
              <a:buFont typeface="Franklin Gothic"/>
              <a:buChar char="●"/>
              <a:defRPr/>
            </a:pPr>
            <a:r>
              <a:rPr lang="en" sz="1800" dirty="0">
                <a:solidFill>
                  <a:srgbClr val="1A2835"/>
                </a:solidFill>
              </a:rPr>
              <a:t>Large dataset handling: </a:t>
            </a:r>
            <a:r>
              <a:rPr lang="en" sz="1800" b="0" dirty="0">
                <a:solidFill>
                  <a:srgbClr val="1A2835"/>
                </a:solidFill>
              </a:rPr>
              <a:t>distributed computing</a:t>
            </a:r>
          </a:p>
          <a:p>
            <a:pPr marL="457200" indent="-356870">
              <a:lnSpc>
                <a:spcPct val="150000"/>
              </a:lnSpc>
              <a:buClr>
                <a:srgbClr val="E57200"/>
              </a:buClr>
              <a:buSzPts val="2020"/>
              <a:buChar char="●"/>
              <a:defRPr/>
            </a:pPr>
            <a:r>
              <a:rPr lang="en" sz="1800" dirty="0">
                <a:solidFill>
                  <a:srgbClr val="1A2835"/>
                </a:solidFill>
              </a:rPr>
              <a:t>Try Bayesian Regression Model</a:t>
            </a:r>
          </a:p>
          <a:p>
            <a:pPr marL="457200" indent="-356870">
              <a:lnSpc>
                <a:spcPct val="150000"/>
              </a:lnSpc>
              <a:buClr>
                <a:srgbClr val="E57200"/>
              </a:buClr>
              <a:buSzPts val="2020"/>
              <a:buChar char="●"/>
              <a:defRPr/>
            </a:pPr>
            <a:r>
              <a:rPr lang="en" sz="1800" dirty="0">
                <a:solidFill>
                  <a:srgbClr val="1A2835"/>
                </a:solidFill>
              </a:rPr>
              <a:t>Pipeline enhancements</a:t>
            </a:r>
            <a:r>
              <a:rPr kumimoji="0" lang="en" sz="1800" b="1" i="0" u="none" strike="noStrike" kern="0" cap="none" spc="0" normalizeH="0" baseline="0" noProof="0">
                <a:ln>
                  <a:noFill/>
                </a:ln>
                <a:solidFill>
                  <a:srgbClr val="1A2835"/>
                </a:solidFill>
                <a:effectLst/>
                <a:uLnTx/>
                <a:uFillTx/>
                <a:latin typeface="Franklin Gothic"/>
                <a:sym typeface="Franklin Gothic"/>
              </a:rPr>
              <a:t>: </a:t>
            </a:r>
            <a:endParaRPr lang="en" dirty="0"/>
          </a:p>
          <a:p>
            <a:pPr marL="100330" lvl="1">
              <a:lnSpc>
                <a:spcPct val="150000"/>
              </a:lnSpc>
              <a:buClr>
                <a:srgbClr val="E57200"/>
              </a:buClr>
              <a:buSzPts val="2020"/>
            </a:pPr>
            <a:r>
              <a:rPr lang="en" sz="1800">
                <a:solidFill>
                  <a:srgbClr val="1A2835"/>
                </a:solidFill>
              </a:rPr>
              <a:t>	- </a:t>
            </a:r>
            <a:r>
              <a:rPr lang="en" sz="1800" b="0">
                <a:solidFill>
                  <a:srgbClr val="1A2835"/>
                </a:solidFill>
              </a:rPr>
              <a:t>Address data imbalances</a:t>
            </a:r>
            <a:r>
              <a:rPr lang="en" sz="1800" b="0" dirty="0">
                <a:solidFill>
                  <a:srgbClr val="1A2835"/>
                </a:solidFill>
              </a:rPr>
              <a:t> (resample)</a:t>
            </a:r>
          </a:p>
          <a:p>
            <a:pPr marL="100330" lvl="1">
              <a:lnSpc>
                <a:spcPct val="150000"/>
              </a:lnSpc>
              <a:buSzPts val="2020"/>
            </a:pPr>
            <a:r>
              <a:rPr lang="en" sz="1800" b="0" dirty="0">
                <a:solidFill>
                  <a:srgbClr val="1A2835"/>
                </a:solidFill>
              </a:rPr>
              <a:t>     - Feature engineering</a:t>
            </a:r>
          </a:p>
          <a:p>
            <a:pPr marL="100330" lvl="1">
              <a:lnSpc>
                <a:spcPct val="150000"/>
              </a:lnSpc>
              <a:buClr>
                <a:srgbClr val="E57200"/>
              </a:buClr>
              <a:buSzPts val="2020"/>
            </a:pPr>
            <a:r>
              <a:rPr lang="en" sz="1800" b="0">
                <a:solidFill>
                  <a:srgbClr val="1A2835"/>
                </a:solidFill>
              </a:rPr>
              <a:t>	- Incorporate </a:t>
            </a:r>
            <a:r>
              <a:rPr lang="en" sz="1800" b="0" dirty="0">
                <a:solidFill>
                  <a:srgbClr val="1A2835"/>
                </a:solidFill>
              </a:rPr>
              <a:t>more variables (e.g., </a:t>
            </a:r>
            <a:r>
              <a:rPr lang="en" sz="1800" b="0">
                <a:solidFill>
                  <a:srgbClr val="1A2835"/>
                </a:solidFill>
              </a:rPr>
              <a:t>medication data</a:t>
            </a:r>
            <a:r>
              <a:rPr lang="en" sz="1800" b="0" dirty="0">
                <a:solidFill>
                  <a:srgbClr val="1A2835"/>
                </a:solidFill>
              </a:rPr>
              <a:t>)</a:t>
            </a:r>
            <a:endParaRPr lang="en" sz="1800" b="0" i="0" u="none" strike="noStrike" kern="0" cap="none" spc="0" normalizeH="0" baseline="0" noProof="0">
              <a:ln>
                <a:noFill/>
              </a:ln>
              <a:solidFill>
                <a:srgbClr val="1A2835"/>
              </a:solidFill>
              <a:effectLst/>
              <a:uLnTx/>
              <a:uFillTx/>
              <a:latin typeface="Franklin Gothic"/>
            </a:endParaRPr>
          </a:p>
          <a:p>
            <a:pPr marL="100330" lvl="1">
              <a:lnSpc>
                <a:spcPct val="150000"/>
              </a:lnSpc>
              <a:buClr>
                <a:srgbClr val="E57200"/>
              </a:buClr>
              <a:buSzPts val="2020"/>
            </a:pPr>
            <a:r>
              <a:rPr lang="en" sz="1800" b="0">
                <a:solidFill>
                  <a:srgbClr val="1A2835"/>
                </a:solidFill>
              </a:rPr>
              <a:t>	- Expand to predict patient mortality.</a:t>
            </a:r>
            <a:endParaRPr lang="en" sz="1800" b="0" dirty="0">
              <a:solidFill>
                <a:srgbClr val="1A2835"/>
              </a:solidFill>
            </a:endParaRPr>
          </a:p>
          <a:p>
            <a:pPr marL="100330" lvl="1">
              <a:lnSpc>
                <a:spcPct val="150000"/>
              </a:lnSpc>
              <a:buSzPts val="2020"/>
            </a:pPr>
            <a:endParaRPr lang="en" sz="1800" b="0" dirty="0">
              <a:solidFill>
                <a:srgbClr val="1A2835"/>
              </a:solidFill>
            </a:endParaRPr>
          </a:p>
          <a:p>
            <a:pPr marL="100330" lvl="1">
              <a:lnSpc>
                <a:spcPct val="150000"/>
              </a:lnSpc>
              <a:buClr>
                <a:srgbClr val="000000"/>
              </a:buClr>
              <a:buSzPts val="2020"/>
            </a:pPr>
            <a:endParaRPr lang="en" sz="1800" b="0">
              <a:solidFill>
                <a:srgbClr val="1A2835"/>
              </a:solidFill>
            </a:endParaRPr>
          </a:p>
          <a:p>
            <a:pPr marL="100330" lvl="1">
              <a:lnSpc>
                <a:spcPct val="150000"/>
              </a:lnSpc>
              <a:buClr>
                <a:srgbClr val="E57200"/>
              </a:buClr>
              <a:buSzPts val="2020"/>
            </a:pPr>
            <a:r>
              <a:rPr lang="en" sz="1800" b="0">
                <a:solidFill>
                  <a:srgbClr val="1A2835"/>
                </a:solidFill>
              </a:rPr>
              <a:t>	</a:t>
            </a:r>
            <a:endParaRPr kumimoji="0" lang="en-US" sz="1800" b="1" i="0" u="none" strike="noStrike" kern="0" cap="none" spc="0" normalizeH="0" baseline="0" noProof="0">
              <a:ln>
                <a:noFill/>
              </a:ln>
              <a:solidFill>
                <a:srgbClr val="000000"/>
              </a:solidFill>
              <a:effectLst/>
              <a:uLnTx/>
              <a:uFillTx/>
              <a:latin typeface="Franklin Gothic"/>
              <a:sym typeface="Franklin Gothic"/>
            </a:endParaRPr>
          </a:p>
        </p:txBody>
      </p:sp>
    </p:spTree>
    <p:extLst>
      <p:ext uri="{BB962C8B-B14F-4D97-AF65-F5344CB8AC3E}">
        <p14:creationId xmlns:p14="http://schemas.microsoft.com/office/powerpoint/2010/main" val="23136909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0">
          <a:extLst>
            <a:ext uri="{FF2B5EF4-FFF2-40B4-BE49-F238E27FC236}">
              <a16:creationId xmlns:a16="http://schemas.microsoft.com/office/drawing/2014/main" id="{47F6A9A7-ED83-9EF7-1603-ADFD4D5EB4AD}"/>
            </a:ext>
          </a:extLst>
        </p:cNvPr>
        <p:cNvGrpSpPr/>
        <p:nvPr/>
      </p:nvGrpSpPr>
      <p:grpSpPr>
        <a:xfrm>
          <a:off x="0" y="0"/>
          <a:ext cx="0" cy="0"/>
          <a:chOff x="0" y="0"/>
          <a:chExt cx="0" cy="0"/>
        </a:xfrm>
      </p:grpSpPr>
      <p:sp>
        <p:nvSpPr>
          <p:cNvPr id="101" name="Google Shape;101;p19">
            <a:extLst>
              <a:ext uri="{FF2B5EF4-FFF2-40B4-BE49-F238E27FC236}">
                <a16:creationId xmlns:a16="http://schemas.microsoft.com/office/drawing/2014/main" id="{4AFC0F7B-4EAC-EF16-27AB-BCD2C2AD94A5}"/>
              </a:ext>
            </a:extLst>
          </p:cNvPr>
          <p:cNvSpPr txBox="1">
            <a:spLocks noGrp="1"/>
          </p:cNvSpPr>
          <p:nvPr>
            <p:ph type="sldNum" idx="12"/>
          </p:nvPr>
        </p:nvSpPr>
        <p:spPr>
          <a:xfrm>
            <a:off x="8477849" y="4565000"/>
            <a:ext cx="430500" cy="393600"/>
          </a:xfrm>
          <a:prstGeom prst="rect">
            <a:avLst/>
          </a:prstGeom>
        </p:spPr>
        <p:txBody>
          <a:bodyPr spcFirstLastPara="1" wrap="square" lIns="91425" tIns="91425" rIns="91425" bIns="91425" anchor="ctr" anchorCtr="0">
            <a:norm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200" b="0" i="0" u="none" strike="noStrike" kern="0" cap="none" spc="0" normalizeH="0" baseline="0" noProof="0">
                <a:ln>
                  <a:noFill/>
                </a:ln>
                <a:solidFill>
                  <a:srgbClr val="1A2835"/>
                </a:solidFill>
                <a:effectLst/>
                <a:uLnTx/>
                <a:uFillTx/>
                <a:latin typeface="Franklin Gothic"/>
                <a:ea typeface="Franklin Gothic"/>
                <a:cs typeface="Franklin Gothic"/>
                <a:sym typeface="Franklin Gothic"/>
              </a:rPr>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t>13</a:t>
            </a:fld>
            <a:endParaRPr kumimoji="0" sz="1200" b="0" i="0" u="none" strike="noStrike" kern="0" cap="none" spc="0" normalizeH="0" baseline="0" noProof="0">
              <a:ln>
                <a:noFill/>
              </a:ln>
              <a:solidFill>
                <a:srgbClr val="1A2835"/>
              </a:solidFill>
              <a:effectLst/>
              <a:uLnTx/>
              <a:uFillTx/>
              <a:latin typeface="Franklin Gothic"/>
              <a:ea typeface="Franklin Gothic"/>
              <a:cs typeface="Franklin Gothic"/>
              <a:sym typeface="Franklin Gothic"/>
            </a:endParaRPr>
          </a:p>
        </p:txBody>
      </p:sp>
      <p:pic>
        <p:nvPicPr>
          <p:cNvPr id="102" name="Google Shape;102;p19">
            <a:extLst>
              <a:ext uri="{FF2B5EF4-FFF2-40B4-BE49-F238E27FC236}">
                <a16:creationId xmlns:a16="http://schemas.microsoft.com/office/drawing/2014/main" id="{BBB83496-3475-D9B5-12AF-6615D9065111}"/>
              </a:ext>
            </a:extLst>
          </p:cNvPr>
          <p:cNvPicPr preferRelativeResize="0"/>
          <p:nvPr/>
        </p:nvPicPr>
        <p:blipFill>
          <a:blip r:embed="rId4">
            <a:alphaModFix/>
          </a:blip>
          <a:stretch>
            <a:fillRect/>
          </a:stretch>
        </p:blipFill>
        <p:spPr>
          <a:xfrm>
            <a:off x="291150" y="4697975"/>
            <a:ext cx="1682658" cy="127650"/>
          </a:xfrm>
          <a:prstGeom prst="rect">
            <a:avLst/>
          </a:prstGeom>
          <a:noFill/>
          <a:ln>
            <a:noFill/>
          </a:ln>
        </p:spPr>
      </p:pic>
      <p:sp>
        <p:nvSpPr>
          <p:cNvPr id="104" name="Google Shape;104;p19">
            <a:extLst>
              <a:ext uri="{FF2B5EF4-FFF2-40B4-BE49-F238E27FC236}">
                <a16:creationId xmlns:a16="http://schemas.microsoft.com/office/drawing/2014/main" id="{E5D4DCD4-09D6-C15B-2BD0-4ECBF4404AEA}"/>
              </a:ext>
            </a:extLst>
          </p:cNvPr>
          <p:cNvSpPr txBox="1">
            <a:spLocks noGrp="1"/>
          </p:cNvSpPr>
          <p:nvPr>
            <p:ph type="title"/>
          </p:nvPr>
        </p:nvSpPr>
        <p:spPr>
          <a:xfrm>
            <a:off x="291150" y="153795"/>
            <a:ext cx="7773300" cy="545700"/>
          </a:xfrm>
          <a:prstGeom prst="rect">
            <a:avLst/>
          </a:prstGeom>
        </p:spPr>
        <p:txBody>
          <a:bodyPr spcFirstLastPara="1" wrap="square" lIns="91425" tIns="91425" rIns="91425" bIns="91425" anchor="ctr" anchorCtr="0">
            <a:noAutofit/>
          </a:bodyPr>
          <a:lstStyle/>
          <a:p>
            <a:pPr marL="0" lvl="0" indent="0" algn="l">
              <a:spcBef>
                <a:spcPts val="0"/>
              </a:spcBef>
              <a:spcAft>
                <a:spcPts val="0"/>
              </a:spcAft>
              <a:buNone/>
            </a:pPr>
            <a:r>
              <a:rPr lang="en-US" sz="2800"/>
              <a:t>Conclusion: Transforming ICU Operations</a:t>
            </a:r>
          </a:p>
        </p:txBody>
      </p:sp>
      <p:sp>
        <p:nvSpPr>
          <p:cNvPr id="105" name="Google Shape;105;p19">
            <a:extLst>
              <a:ext uri="{FF2B5EF4-FFF2-40B4-BE49-F238E27FC236}">
                <a16:creationId xmlns:a16="http://schemas.microsoft.com/office/drawing/2014/main" id="{031DC681-65E6-BDD7-68D2-B5B9EAD63257}"/>
              </a:ext>
            </a:extLst>
          </p:cNvPr>
          <p:cNvSpPr/>
          <p:nvPr/>
        </p:nvSpPr>
        <p:spPr>
          <a:xfrm rot="10800000" flipH="1">
            <a:off x="291150" y="682173"/>
            <a:ext cx="374400" cy="14400"/>
          </a:xfrm>
          <a:prstGeom prst="rect">
            <a:avLst/>
          </a:prstGeom>
          <a:solidFill>
            <a:srgbClr val="E57200"/>
          </a:solidFill>
          <a:ln w="19050" cap="flat" cmpd="sng">
            <a:solidFill>
              <a:srgbClr val="E572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 name="Google Shape;106;p19">
            <a:extLst>
              <a:ext uri="{FF2B5EF4-FFF2-40B4-BE49-F238E27FC236}">
                <a16:creationId xmlns:a16="http://schemas.microsoft.com/office/drawing/2014/main" id="{2193E8E0-07F4-F2A2-D469-1F112F9017F1}"/>
              </a:ext>
            </a:extLst>
          </p:cNvPr>
          <p:cNvSpPr txBox="1">
            <a:spLocks/>
          </p:cNvSpPr>
          <p:nvPr/>
        </p:nvSpPr>
        <p:spPr>
          <a:xfrm>
            <a:off x="201346" y="696574"/>
            <a:ext cx="7783949" cy="300969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1pPr>
            <a:lvl2pPr marR="0" lvl="1"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2pPr>
            <a:lvl3pPr marR="0" lvl="2"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3pPr>
            <a:lvl4pPr marR="0" lvl="3"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4pPr>
            <a:lvl5pPr marR="0" lvl="4"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5pPr>
            <a:lvl6pPr marR="0" lvl="5"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6pPr>
            <a:lvl7pPr marR="0" lvl="6"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7pPr>
            <a:lvl8pPr marR="0" lvl="7"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8pPr>
            <a:lvl9pPr marR="0" lvl="8"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9pPr>
          </a:lstStyle>
          <a:p>
            <a:pPr marL="457200" marR="0" lvl="0" indent="-356870" algn="l" defTabSz="914400" rtl="0" eaLnBrk="1" fontAlgn="auto" latinLnBrk="0" hangingPunct="1">
              <a:lnSpc>
                <a:spcPct val="150000"/>
              </a:lnSpc>
              <a:spcBef>
                <a:spcPts val="0"/>
              </a:spcBef>
              <a:spcAft>
                <a:spcPts val="0"/>
              </a:spcAft>
              <a:buClr>
                <a:srgbClr val="E57200"/>
              </a:buClr>
              <a:buSzPts val="2020"/>
              <a:buFont typeface="Franklin Gothic"/>
              <a:buChar char="●"/>
              <a:tabLst/>
              <a:defRPr/>
            </a:pPr>
            <a:r>
              <a:rPr lang="en" sz="1800">
                <a:solidFill>
                  <a:srgbClr val="1A2835"/>
                </a:solidFill>
              </a:rPr>
              <a:t>Summary</a:t>
            </a:r>
            <a:r>
              <a:rPr kumimoji="0" lang="en" sz="1800" b="1" i="0" u="none" strike="noStrike" kern="0" cap="none" spc="0" normalizeH="0" baseline="0" noProof="0">
                <a:ln>
                  <a:noFill/>
                </a:ln>
                <a:solidFill>
                  <a:srgbClr val="1A2835"/>
                </a:solidFill>
                <a:effectLst/>
                <a:uLnTx/>
                <a:uFillTx/>
                <a:latin typeface="Franklin Gothic"/>
                <a:sym typeface="Franklin Gothic"/>
              </a:rPr>
              <a:t>: </a:t>
            </a:r>
            <a:r>
              <a:rPr kumimoji="0" lang="en-US" sz="1800" b="0" i="0" u="none" strike="noStrike" kern="0" cap="none" spc="0" normalizeH="0" baseline="0" noProof="0">
                <a:ln>
                  <a:noFill/>
                </a:ln>
                <a:solidFill>
                  <a:srgbClr val="1A2835"/>
                </a:solidFill>
                <a:effectLst/>
                <a:uLnTx/>
                <a:uFillTx/>
                <a:latin typeface="Franklin Gothic"/>
                <a:sym typeface="Franklin Gothic"/>
              </a:rPr>
              <a:t>Our model serves as a proof of concept for predictive analytics in healthcare, allowing for more predictive ICU operations which can improve patients care. </a:t>
            </a:r>
          </a:p>
          <a:p>
            <a:pPr marL="457200" marR="0" lvl="0" indent="-356870" algn="l" defTabSz="914400" rtl="0" eaLnBrk="1" fontAlgn="auto" latinLnBrk="0" hangingPunct="1">
              <a:lnSpc>
                <a:spcPct val="150000"/>
              </a:lnSpc>
              <a:spcBef>
                <a:spcPts val="0"/>
              </a:spcBef>
              <a:spcAft>
                <a:spcPts val="0"/>
              </a:spcAft>
              <a:buClr>
                <a:srgbClr val="E57200"/>
              </a:buClr>
              <a:buSzPts val="2020"/>
              <a:buFont typeface="Franklin Gothic"/>
              <a:buChar char="●"/>
              <a:tabLst/>
              <a:defRPr/>
            </a:pPr>
            <a:r>
              <a:rPr lang="en" sz="1800">
                <a:solidFill>
                  <a:srgbClr val="1A2835"/>
                </a:solidFill>
              </a:rPr>
              <a:t>Future Enhancements</a:t>
            </a:r>
            <a:r>
              <a:rPr kumimoji="0" lang="en" sz="1800" b="1" i="0" u="none" strike="noStrike" kern="0" cap="none" spc="0" normalizeH="0" baseline="0" noProof="0">
                <a:ln>
                  <a:noFill/>
                </a:ln>
                <a:solidFill>
                  <a:srgbClr val="1A2835"/>
                </a:solidFill>
                <a:effectLst/>
                <a:uLnTx/>
                <a:uFillTx/>
                <a:latin typeface="Franklin Gothic"/>
                <a:sym typeface="Franklin Gothic"/>
              </a:rPr>
              <a:t>: </a:t>
            </a:r>
            <a:r>
              <a:rPr lang="en" sz="1800" b="0">
                <a:solidFill>
                  <a:srgbClr val="1A2835"/>
                </a:solidFill>
              </a:rPr>
              <a:t>Integrate additional </a:t>
            </a:r>
            <a:r>
              <a:rPr lang="en" sz="1800" b="0" err="1">
                <a:solidFill>
                  <a:srgbClr val="1A2835"/>
                </a:solidFill>
              </a:rPr>
              <a:t>featur</a:t>
            </a:r>
            <a:r>
              <a:rPr lang="en-US" sz="1800" b="0">
                <a:solidFill>
                  <a:srgbClr val="1A2835"/>
                </a:solidFill>
              </a:rPr>
              <a:t>e</a:t>
            </a:r>
            <a:r>
              <a:rPr lang="en" sz="1800" b="0">
                <a:solidFill>
                  <a:srgbClr val="1A2835"/>
                </a:solidFill>
              </a:rPr>
              <a:t>s, data transformations,  and refined predictions. </a:t>
            </a:r>
            <a:endParaRPr kumimoji="0" lang="en" sz="1800" b="0" i="0" u="none" strike="noStrike" kern="0" cap="none" spc="0" normalizeH="0" baseline="0" noProof="0">
              <a:ln>
                <a:noFill/>
              </a:ln>
              <a:solidFill>
                <a:srgbClr val="1A2835"/>
              </a:solidFill>
              <a:effectLst/>
              <a:uLnTx/>
              <a:uFillTx/>
              <a:latin typeface="Franklin Gothic"/>
              <a:sym typeface="Franklin Gothic"/>
            </a:endParaRPr>
          </a:p>
        </p:txBody>
      </p:sp>
    </p:spTree>
    <p:extLst>
      <p:ext uri="{BB962C8B-B14F-4D97-AF65-F5344CB8AC3E}">
        <p14:creationId xmlns:p14="http://schemas.microsoft.com/office/powerpoint/2010/main" val="26255471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0"/>
        <p:cNvGrpSpPr/>
        <p:nvPr/>
      </p:nvGrpSpPr>
      <p:grpSpPr>
        <a:xfrm>
          <a:off x="0" y="0"/>
          <a:ext cx="0" cy="0"/>
          <a:chOff x="0" y="0"/>
          <a:chExt cx="0" cy="0"/>
        </a:xfrm>
      </p:grpSpPr>
      <p:sp>
        <p:nvSpPr>
          <p:cNvPr id="101" name="Google Shape;101;p19"/>
          <p:cNvSpPr txBox="1">
            <a:spLocks noGrp="1"/>
          </p:cNvSpPr>
          <p:nvPr>
            <p:ph type="sldNum" idx="12"/>
          </p:nvPr>
        </p:nvSpPr>
        <p:spPr>
          <a:xfrm>
            <a:off x="8477849" y="4565000"/>
            <a:ext cx="430500" cy="3936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fld id="{00000000-1234-1234-1234-123412341234}" type="slidenum">
              <a:rPr lang="en" sz="1200">
                <a:solidFill>
                  <a:srgbClr val="1A2835"/>
                </a:solidFill>
                <a:latin typeface="Franklin Gothic"/>
                <a:ea typeface="Franklin Gothic"/>
                <a:cs typeface="Franklin Gothic"/>
                <a:sym typeface="Franklin Gothic"/>
              </a:rPr>
              <a:t>2</a:t>
            </a:fld>
            <a:endParaRPr sz="1200">
              <a:solidFill>
                <a:srgbClr val="1A2835"/>
              </a:solidFill>
              <a:latin typeface="Franklin Gothic"/>
              <a:ea typeface="Franklin Gothic"/>
              <a:cs typeface="Franklin Gothic"/>
              <a:sym typeface="Franklin Gothic"/>
            </a:endParaRPr>
          </a:p>
        </p:txBody>
      </p:sp>
      <p:pic>
        <p:nvPicPr>
          <p:cNvPr id="102" name="Google Shape;102;p19"/>
          <p:cNvPicPr preferRelativeResize="0"/>
          <p:nvPr/>
        </p:nvPicPr>
        <p:blipFill>
          <a:blip r:embed="rId4">
            <a:alphaModFix/>
          </a:blip>
          <a:stretch>
            <a:fillRect/>
          </a:stretch>
        </p:blipFill>
        <p:spPr>
          <a:xfrm>
            <a:off x="291150" y="4697975"/>
            <a:ext cx="1682658" cy="127650"/>
          </a:xfrm>
          <a:prstGeom prst="rect">
            <a:avLst/>
          </a:prstGeom>
          <a:noFill/>
          <a:ln>
            <a:noFill/>
          </a:ln>
        </p:spPr>
      </p:pic>
      <p:sp>
        <p:nvSpPr>
          <p:cNvPr id="104" name="Google Shape;104;p19"/>
          <p:cNvSpPr txBox="1">
            <a:spLocks noGrp="1"/>
          </p:cNvSpPr>
          <p:nvPr>
            <p:ph type="title"/>
          </p:nvPr>
        </p:nvSpPr>
        <p:spPr>
          <a:xfrm>
            <a:off x="291150" y="189491"/>
            <a:ext cx="7966694" cy="816500"/>
          </a:xfrm>
          <a:prstGeom prst="rect">
            <a:avLst/>
          </a:prstGeom>
        </p:spPr>
        <p:txBody>
          <a:bodyPr spcFirstLastPara="1" wrap="square" lIns="91425" tIns="91425" rIns="91425" bIns="91425" anchor="ctr" anchorCtr="0">
            <a:noAutofit/>
          </a:bodyPr>
          <a:lstStyle/>
          <a:p>
            <a:r>
              <a:rPr lang="en" sz="3200">
                <a:solidFill>
                  <a:srgbClr val="1A2835"/>
                </a:solidFill>
              </a:rPr>
              <a:t>Get to the Bottom Line Up Front.</a:t>
            </a:r>
            <a:endParaRPr lang="en-US" sz="3200"/>
          </a:p>
        </p:txBody>
      </p:sp>
      <p:sp>
        <p:nvSpPr>
          <p:cNvPr id="105" name="Google Shape;105;p19"/>
          <p:cNvSpPr/>
          <p:nvPr/>
        </p:nvSpPr>
        <p:spPr>
          <a:xfrm rot="10800000" flipH="1">
            <a:off x="291150" y="844656"/>
            <a:ext cx="374400" cy="14400"/>
          </a:xfrm>
          <a:prstGeom prst="rect">
            <a:avLst/>
          </a:prstGeom>
          <a:solidFill>
            <a:srgbClr val="E57200"/>
          </a:solidFill>
          <a:ln w="19050" cap="flat" cmpd="sng">
            <a:solidFill>
              <a:srgbClr val="E572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9"/>
          <p:cNvSpPr txBox="1">
            <a:spLocks noGrp="1"/>
          </p:cNvSpPr>
          <p:nvPr>
            <p:ph type="title"/>
          </p:nvPr>
        </p:nvSpPr>
        <p:spPr>
          <a:xfrm>
            <a:off x="291150" y="1279581"/>
            <a:ext cx="7791092" cy="1048268"/>
          </a:xfrm>
          <a:prstGeom prst="rect">
            <a:avLst/>
          </a:prstGeom>
        </p:spPr>
        <p:txBody>
          <a:bodyPr spcFirstLastPara="1" wrap="square" lIns="91425" tIns="91425" rIns="91425" bIns="91425" anchor="t" anchorCtr="0">
            <a:noAutofit/>
          </a:bodyPr>
          <a:lstStyle/>
          <a:p>
            <a:pPr marL="457200" indent="-356870">
              <a:buClr>
                <a:srgbClr val="E57200"/>
              </a:buClr>
              <a:buSzPts val="2020"/>
              <a:buChar char="●"/>
            </a:pPr>
            <a:r>
              <a:rPr lang="en" sz="2000">
                <a:solidFill>
                  <a:schemeClr val="accent2"/>
                </a:solidFill>
              </a:rPr>
              <a:t>Key Message: </a:t>
            </a:r>
            <a:r>
              <a:rPr lang="en" sz="2000" b="0">
                <a:solidFill>
                  <a:schemeClr val="accent2"/>
                </a:solidFill>
              </a:rPr>
              <a:t>Our model predicts ICU patient Length Of Stay (LOS), enabling better resource allocation and improved patient care.</a:t>
            </a:r>
            <a:endParaRPr sz="2000" b="0">
              <a:solidFill>
                <a:schemeClr val="accent2"/>
              </a:solidFill>
            </a:endParaRPr>
          </a:p>
        </p:txBody>
      </p:sp>
    </p:spTree>
    <p:extLst>
      <p:ext uri="{BB962C8B-B14F-4D97-AF65-F5344CB8AC3E}">
        <p14:creationId xmlns:p14="http://schemas.microsoft.com/office/powerpoint/2010/main" val="15524385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0"/>
        <p:cNvGrpSpPr/>
        <p:nvPr/>
      </p:nvGrpSpPr>
      <p:grpSpPr>
        <a:xfrm>
          <a:off x="0" y="0"/>
          <a:ext cx="0" cy="0"/>
          <a:chOff x="0" y="0"/>
          <a:chExt cx="0" cy="0"/>
        </a:xfrm>
      </p:grpSpPr>
      <p:sp>
        <p:nvSpPr>
          <p:cNvPr id="101" name="Google Shape;101;p19"/>
          <p:cNvSpPr txBox="1">
            <a:spLocks noGrp="1"/>
          </p:cNvSpPr>
          <p:nvPr>
            <p:ph type="sldNum" idx="12"/>
          </p:nvPr>
        </p:nvSpPr>
        <p:spPr>
          <a:xfrm>
            <a:off x="8477849" y="4565000"/>
            <a:ext cx="430500" cy="3936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fld id="{00000000-1234-1234-1234-123412341234}" type="slidenum">
              <a:rPr lang="en" sz="1200">
                <a:solidFill>
                  <a:srgbClr val="1A2835"/>
                </a:solidFill>
                <a:latin typeface="Franklin Gothic"/>
                <a:ea typeface="Franklin Gothic"/>
                <a:cs typeface="Franklin Gothic"/>
                <a:sym typeface="Franklin Gothic"/>
              </a:rPr>
              <a:t>3</a:t>
            </a:fld>
            <a:endParaRPr sz="1200">
              <a:solidFill>
                <a:srgbClr val="1A2835"/>
              </a:solidFill>
              <a:latin typeface="Franklin Gothic"/>
              <a:ea typeface="Franklin Gothic"/>
              <a:cs typeface="Franklin Gothic"/>
              <a:sym typeface="Franklin Gothic"/>
            </a:endParaRPr>
          </a:p>
        </p:txBody>
      </p:sp>
      <p:pic>
        <p:nvPicPr>
          <p:cNvPr id="102" name="Google Shape;102;p19"/>
          <p:cNvPicPr preferRelativeResize="0"/>
          <p:nvPr/>
        </p:nvPicPr>
        <p:blipFill>
          <a:blip r:embed="rId4">
            <a:alphaModFix/>
          </a:blip>
          <a:stretch>
            <a:fillRect/>
          </a:stretch>
        </p:blipFill>
        <p:spPr>
          <a:xfrm>
            <a:off x="291150" y="4697975"/>
            <a:ext cx="1682658" cy="127650"/>
          </a:xfrm>
          <a:prstGeom prst="rect">
            <a:avLst/>
          </a:prstGeom>
          <a:noFill/>
          <a:ln>
            <a:noFill/>
          </a:ln>
        </p:spPr>
      </p:pic>
      <p:sp>
        <p:nvSpPr>
          <p:cNvPr id="104" name="Google Shape;104;p19"/>
          <p:cNvSpPr txBox="1">
            <a:spLocks noGrp="1"/>
          </p:cNvSpPr>
          <p:nvPr>
            <p:ph type="title"/>
          </p:nvPr>
        </p:nvSpPr>
        <p:spPr>
          <a:xfrm>
            <a:off x="291150" y="254183"/>
            <a:ext cx="7773300" cy="545700"/>
          </a:xfrm>
          <a:prstGeom prst="rect">
            <a:avLst/>
          </a:prstGeom>
        </p:spPr>
        <p:txBody>
          <a:bodyPr spcFirstLastPara="1" wrap="square" lIns="91425" tIns="91425" rIns="91425" bIns="91425" anchor="ctr" anchorCtr="0">
            <a:noAutofit/>
          </a:bodyPr>
          <a:lstStyle/>
          <a:p>
            <a:r>
              <a:rPr lang="en" sz="3200">
                <a:solidFill>
                  <a:srgbClr val="1A2835"/>
                </a:solidFill>
              </a:rPr>
              <a:t>Accurate LOS Prediction Matters.</a:t>
            </a:r>
            <a:endParaRPr lang="en-US"/>
          </a:p>
        </p:txBody>
      </p:sp>
      <p:sp>
        <p:nvSpPr>
          <p:cNvPr id="105" name="Google Shape;105;p19"/>
          <p:cNvSpPr/>
          <p:nvPr/>
        </p:nvSpPr>
        <p:spPr>
          <a:xfrm rot="10800000" flipH="1">
            <a:off x="349025" y="818276"/>
            <a:ext cx="374400" cy="14400"/>
          </a:xfrm>
          <a:prstGeom prst="rect">
            <a:avLst/>
          </a:prstGeom>
          <a:solidFill>
            <a:srgbClr val="E57200"/>
          </a:solidFill>
          <a:ln w="19050" cap="flat" cmpd="sng">
            <a:solidFill>
              <a:srgbClr val="E572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106;p19">
            <a:extLst>
              <a:ext uri="{FF2B5EF4-FFF2-40B4-BE49-F238E27FC236}">
                <a16:creationId xmlns:a16="http://schemas.microsoft.com/office/drawing/2014/main" id="{6087DF2D-9F8D-8839-1743-B6A275C6E98D}"/>
              </a:ext>
            </a:extLst>
          </p:cNvPr>
          <p:cNvSpPr txBox="1">
            <a:spLocks/>
          </p:cNvSpPr>
          <p:nvPr/>
        </p:nvSpPr>
        <p:spPr>
          <a:xfrm>
            <a:off x="280501" y="1066903"/>
            <a:ext cx="7783949" cy="300969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1pPr>
            <a:lvl2pPr marR="0" lvl="1"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2pPr>
            <a:lvl3pPr marR="0" lvl="2"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3pPr>
            <a:lvl4pPr marR="0" lvl="3"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4pPr>
            <a:lvl5pPr marR="0" lvl="4"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5pPr>
            <a:lvl6pPr marR="0" lvl="5"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6pPr>
            <a:lvl7pPr marR="0" lvl="6"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7pPr>
            <a:lvl8pPr marR="0" lvl="7"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8pPr>
            <a:lvl9pPr marR="0" lvl="8"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9pPr>
          </a:lstStyle>
          <a:p>
            <a:pPr marL="457200" indent="-356870">
              <a:buClr>
                <a:srgbClr val="E57200"/>
              </a:buClr>
              <a:buSzPts val="2020"/>
              <a:buChar char="●"/>
            </a:pPr>
            <a:r>
              <a:rPr lang="en" sz="1800">
                <a:solidFill>
                  <a:srgbClr val="1A2835"/>
                </a:solidFill>
              </a:rPr>
              <a:t>Challenge: </a:t>
            </a:r>
            <a:r>
              <a:rPr lang="en" sz="1800" b="0">
                <a:solidFill>
                  <a:srgbClr val="1A2835"/>
                </a:solidFill>
              </a:rPr>
              <a:t>Unpredictable ICU admissions complicate resource management. </a:t>
            </a:r>
            <a:endParaRPr lang="en-US" sz="1800"/>
          </a:p>
          <a:p>
            <a:pPr marL="457200" indent="-356870">
              <a:lnSpc>
                <a:spcPct val="150000"/>
              </a:lnSpc>
              <a:buClr>
                <a:srgbClr val="E57200"/>
              </a:buClr>
              <a:buSzPts val="2020"/>
              <a:buFont typeface="Franklin Gothic"/>
              <a:buChar char="●"/>
            </a:pPr>
            <a:r>
              <a:rPr lang="en" sz="1800">
                <a:solidFill>
                  <a:srgbClr val="1A2835"/>
                </a:solidFill>
              </a:rPr>
              <a:t>Importance: </a:t>
            </a:r>
            <a:r>
              <a:rPr lang="en" sz="1800" b="0">
                <a:solidFill>
                  <a:srgbClr val="1A2835"/>
                </a:solidFill>
              </a:rPr>
              <a:t>Optimizing resources like beds, staff, and equip</a:t>
            </a:r>
            <a:r>
              <a:rPr lang="en-US" sz="1800" b="0">
                <a:solidFill>
                  <a:srgbClr val="1A2835"/>
                </a:solidFill>
              </a:rPr>
              <a:t>m</a:t>
            </a:r>
            <a:r>
              <a:rPr lang="en" sz="1800" b="0" err="1">
                <a:solidFill>
                  <a:srgbClr val="1A2835"/>
                </a:solidFill>
              </a:rPr>
              <a:t>ent</a:t>
            </a:r>
            <a:r>
              <a:rPr lang="en" sz="1800" b="0">
                <a:solidFill>
                  <a:srgbClr val="1A2835"/>
                </a:solidFill>
              </a:rPr>
              <a:t> is crucial for streamlining patient care and operation efficiency. </a:t>
            </a:r>
          </a:p>
          <a:p>
            <a:pPr marL="457200" indent="-356870">
              <a:lnSpc>
                <a:spcPct val="150000"/>
              </a:lnSpc>
              <a:buClr>
                <a:srgbClr val="E57200"/>
              </a:buClr>
              <a:buSzPts val="2020"/>
              <a:buFont typeface="Franklin Gothic"/>
              <a:buChar char="●"/>
            </a:pPr>
            <a:r>
              <a:rPr lang="en" sz="1800">
                <a:solidFill>
                  <a:srgbClr val="1A2835"/>
                </a:solidFill>
              </a:rPr>
              <a:t>Solution:</a:t>
            </a:r>
            <a:r>
              <a:rPr lang="en" sz="1800" b="0">
                <a:solidFill>
                  <a:srgbClr val="1A2835"/>
                </a:solidFill>
              </a:rPr>
              <a:t> We create a machine learning algorithm to predict patient LOS in the ICU for resource planning. </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0"/>
        <p:cNvGrpSpPr/>
        <p:nvPr/>
      </p:nvGrpSpPr>
      <p:grpSpPr>
        <a:xfrm>
          <a:off x="0" y="0"/>
          <a:ext cx="0" cy="0"/>
          <a:chOff x="0" y="0"/>
          <a:chExt cx="0" cy="0"/>
        </a:xfrm>
      </p:grpSpPr>
      <p:sp>
        <p:nvSpPr>
          <p:cNvPr id="101" name="Google Shape;101;p19"/>
          <p:cNvSpPr txBox="1">
            <a:spLocks noGrp="1"/>
          </p:cNvSpPr>
          <p:nvPr>
            <p:ph type="sldNum" idx="12"/>
          </p:nvPr>
        </p:nvSpPr>
        <p:spPr>
          <a:xfrm>
            <a:off x="8477849" y="4565000"/>
            <a:ext cx="430500" cy="3936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fld id="{00000000-1234-1234-1234-123412341234}" type="slidenum">
              <a:rPr lang="en" sz="1200">
                <a:solidFill>
                  <a:srgbClr val="1A2835"/>
                </a:solidFill>
                <a:latin typeface="Franklin Gothic"/>
                <a:ea typeface="Franklin Gothic"/>
                <a:cs typeface="Franklin Gothic"/>
                <a:sym typeface="Franklin Gothic"/>
              </a:rPr>
              <a:t>4</a:t>
            </a:fld>
            <a:endParaRPr sz="1200">
              <a:solidFill>
                <a:srgbClr val="1A2835"/>
              </a:solidFill>
              <a:latin typeface="Franklin Gothic"/>
              <a:ea typeface="Franklin Gothic"/>
              <a:cs typeface="Franklin Gothic"/>
              <a:sym typeface="Franklin Gothic"/>
            </a:endParaRPr>
          </a:p>
        </p:txBody>
      </p:sp>
      <p:pic>
        <p:nvPicPr>
          <p:cNvPr id="102" name="Google Shape;102;p19"/>
          <p:cNvPicPr preferRelativeResize="0"/>
          <p:nvPr/>
        </p:nvPicPr>
        <p:blipFill>
          <a:blip r:embed="rId4">
            <a:alphaModFix/>
          </a:blip>
          <a:stretch>
            <a:fillRect/>
          </a:stretch>
        </p:blipFill>
        <p:spPr>
          <a:xfrm>
            <a:off x="291150" y="4697975"/>
            <a:ext cx="1682658" cy="127650"/>
          </a:xfrm>
          <a:prstGeom prst="rect">
            <a:avLst/>
          </a:prstGeom>
          <a:noFill/>
          <a:ln>
            <a:noFill/>
          </a:ln>
        </p:spPr>
      </p:pic>
      <p:sp>
        <p:nvSpPr>
          <p:cNvPr id="104" name="Google Shape;104;p19"/>
          <p:cNvSpPr txBox="1">
            <a:spLocks noGrp="1"/>
          </p:cNvSpPr>
          <p:nvPr>
            <p:ph type="title"/>
          </p:nvPr>
        </p:nvSpPr>
        <p:spPr>
          <a:xfrm>
            <a:off x="291150" y="248966"/>
            <a:ext cx="7773300" cy="545700"/>
          </a:xfrm>
          <a:prstGeom prst="rect">
            <a:avLst/>
          </a:prstGeom>
        </p:spPr>
        <p:txBody>
          <a:bodyPr spcFirstLastPara="1" wrap="square" lIns="91425" tIns="91425" rIns="91425" bIns="91425" anchor="ctr" anchorCtr="0">
            <a:noAutofit/>
          </a:bodyPr>
          <a:lstStyle/>
          <a:p>
            <a:pPr marL="0" lvl="0" indent="0" algn="l">
              <a:spcBef>
                <a:spcPts val="0"/>
              </a:spcBef>
              <a:spcAft>
                <a:spcPts val="0"/>
              </a:spcAft>
              <a:buNone/>
            </a:pPr>
            <a:r>
              <a:rPr lang="en-US" sz="2600"/>
              <a:t>We Leverage Random Survival Forest for Prediction.</a:t>
            </a:r>
          </a:p>
        </p:txBody>
      </p:sp>
      <p:sp>
        <p:nvSpPr>
          <p:cNvPr id="105" name="Google Shape;105;p19"/>
          <p:cNvSpPr/>
          <p:nvPr/>
        </p:nvSpPr>
        <p:spPr>
          <a:xfrm rot="10800000" flipH="1">
            <a:off x="301326" y="780266"/>
            <a:ext cx="374400" cy="14400"/>
          </a:xfrm>
          <a:prstGeom prst="rect">
            <a:avLst/>
          </a:prstGeom>
          <a:solidFill>
            <a:srgbClr val="E57200"/>
          </a:solidFill>
          <a:ln w="19050" cap="flat" cmpd="sng">
            <a:solidFill>
              <a:srgbClr val="E572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106;p19">
            <a:extLst>
              <a:ext uri="{FF2B5EF4-FFF2-40B4-BE49-F238E27FC236}">
                <a16:creationId xmlns:a16="http://schemas.microsoft.com/office/drawing/2014/main" id="{E213FD2F-F881-E2DC-3A0D-A33B91A83FF6}"/>
              </a:ext>
            </a:extLst>
          </p:cNvPr>
          <p:cNvSpPr txBox="1">
            <a:spLocks/>
          </p:cNvSpPr>
          <p:nvPr/>
        </p:nvSpPr>
        <p:spPr>
          <a:xfrm>
            <a:off x="280501" y="794666"/>
            <a:ext cx="7783949" cy="300969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1pPr>
            <a:lvl2pPr marR="0" lvl="1"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2pPr>
            <a:lvl3pPr marR="0" lvl="2"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3pPr>
            <a:lvl4pPr marR="0" lvl="3"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4pPr>
            <a:lvl5pPr marR="0" lvl="4"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5pPr>
            <a:lvl6pPr marR="0" lvl="5"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6pPr>
            <a:lvl7pPr marR="0" lvl="6"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7pPr>
            <a:lvl8pPr marR="0" lvl="7"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8pPr>
            <a:lvl9pPr marR="0" lvl="8"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9pPr>
          </a:lstStyle>
          <a:p>
            <a:pPr marL="457200" indent="-356870">
              <a:lnSpc>
                <a:spcPct val="150000"/>
              </a:lnSpc>
              <a:buClr>
                <a:srgbClr val="E57200"/>
              </a:buClr>
              <a:buSzPts val="2020"/>
              <a:buFont typeface="Franklin Gothic"/>
              <a:buChar char="●"/>
            </a:pPr>
            <a:r>
              <a:rPr lang="en" sz="1800">
                <a:solidFill>
                  <a:srgbClr val="1A2835"/>
                </a:solidFill>
              </a:rPr>
              <a:t>Approach: </a:t>
            </a:r>
            <a:r>
              <a:rPr lang="en" sz="1800" b="0">
                <a:solidFill>
                  <a:srgbClr val="1A2835"/>
                </a:solidFill>
              </a:rPr>
              <a:t>We use a Random Survival Forest (RSF) that predicts LOS based on patient attributes.</a:t>
            </a:r>
          </a:p>
          <a:p>
            <a:pPr marL="457200" indent="-356870">
              <a:lnSpc>
                <a:spcPct val="150000"/>
              </a:lnSpc>
              <a:buClr>
                <a:srgbClr val="E57200"/>
              </a:buClr>
              <a:buSzPts val="2020"/>
              <a:buFont typeface="Franklin Gothic"/>
              <a:buChar char="●"/>
            </a:pPr>
            <a:r>
              <a:rPr lang="en" sz="1800">
                <a:solidFill>
                  <a:srgbClr val="1A2835"/>
                </a:solidFill>
              </a:rPr>
              <a:t>Method: </a:t>
            </a:r>
            <a:r>
              <a:rPr lang="en" sz="1800" b="0">
                <a:solidFill>
                  <a:srgbClr val="1A2835"/>
                </a:solidFill>
              </a:rPr>
              <a:t> RSF is an ensemble learning method designed for survival analysis. </a:t>
            </a:r>
            <a:endParaRPr lang="en-US" sz="1800"/>
          </a:p>
          <a:p>
            <a:pPr marL="457200" indent="-356870">
              <a:lnSpc>
                <a:spcPct val="150000"/>
              </a:lnSpc>
              <a:buClr>
                <a:srgbClr val="E57200"/>
              </a:buClr>
              <a:buSzPts val="2020"/>
              <a:buFont typeface="Franklin Gothic"/>
              <a:buChar char="●"/>
            </a:pPr>
            <a:r>
              <a:rPr lang="en" sz="1800">
                <a:solidFill>
                  <a:srgbClr val="1A2835"/>
                </a:solidFill>
              </a:rPr>
              <a:t>Data Source: </a:t>
            </a:r>
            <a:r>
              <a:rPr lang="en" sz="1800" b="0">
                <a:solidFill>
                  <a:srgbClr val="1A2835"/>
                </a:solidFill>
              </a:rPr>
              <a:t>We trained our RSF on the MIMIC IV dataset, which includes vital signs, demographics, and disease information.  </a:t>
            </a:r>
          </a:p>
          <a:p>
            <a:pPr marL="457200" indent="-356870">
              <a:lnSpc>
                <a:spcPct val="150000"/>
              </a:lnSpc>
              <a:buClr>
                <a:srgbClr val="E57200"/>
              </a:buClr>
              <a:buSzPts val="2020"/>
              <a:buFont typeface="Franklin Gothic"/>
              <a:buChar char="●"/>
            </a:pPr>
            <a:r>
              <a:rPr lang="en" sz="1800">
                <a:solidFill>
                  <a:srgbClr val="1A2835"/>
                </a:solidFill>
              </a:rPr>
              <a:t>Advantage:</a:t>
            </a:r>
            <a:r>
              <a:rPr lang="en" sz="1800" b="0">
                <a:solidFill>
                  <a:srgbClr val="1A2835"/>
                </a:solidFill>
              </a:rPr>
              <a:t> Our model predicts numerical LOS values and probability distribution curves. </a:t>
            </a:r>
          </a:p>
        </p:txBody>
      </p:sp>
    </p:spTree>
    <p:extLst>
      <p:ext uri="{BB962C8B-B14F-4D97-AF65-F5344CB8AC3E}">
        <p14:creationId xmlns:p14="http://schemas.microsoft.com/office/powerpoint/2010/main" val="638595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0">
          <a:extLst>
            <a:ext uri="{FF2B5EF4-FFF2-40B4-BE49-F238E27FC236}">
              <a16:creationId xmlns:a16="http://schemas.microsoft.com/office/drawing/2014/main" id="{34A61344-4479-B7F0-5FAC-5D4385100429}"/>
            </a:ext>
          </a:extLst>
        </p:cNvPr>
        <p:cNvGrpSpPr/>
        <p:nvPr/>
      </p:nvGrpSpPr>
      <p:grpSpPr>
        <a:xfrm>
          <a:off x="0" y="0"/>
          <a:ext cx="0" cy="0"/>
          <a:chOff x="0" y="0"/>
          <a:chExt cx="0" cy="0"/>
        </a:xfrm>
      </p:grpSpPr>
      <p:sp>
        <p:nvSpPr>
          <p:cNvPr id="101" name="Google Shape;101;p19">
            <a:extLst>
              <a:ext uri="{FF2B5EF4-FFF2-40B4-BE49-F238E27FC236}">
                <a16:creationId xmlns:a16="http://schemas.microsoft.com/office/drawing/2014/main" id="{D71C9A2D-3BA6-B922-8EB3-7D9B0C99EB78}"/>
              </a:ext>
            </a:extLst>
          </p:cNvPr>
          <p:cNvSpPr txBox="1">
            <a:spLocks noGrp="1"/>
          </p:cNvSpPr>
          <p:nvPr>
            <p:ph type="sldNum" idx="12"/>
          </p:nvPr>
        </p:nvSpPr>
        <p:spPr>
          <a:xfrm>
            <a:off x="8477849" y="4565000"/>
            <a:ext cx="430500" cy="393600"/>
          </a:xfrm>
          <a:prstGeom prst="rect">
            <a:avLst/>
          </a:prstGeom>
        </p:spPr>
        <p:txBody>
          <a:bodyPr spcFirstLastPara="1" wrap="square" lIns="91425" tIns="91425" rIns="91425" bIns="91425" anchor="ctr" anchorCtr="0">
            <a:norm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200" b="0" i="0" u="none" strike="noStrike" kern="0" cap="none" spc="0" normalizeH="0" baseline="0" noProof="0">
                <a:ln>
                  <a:noFill/>
                </a:ln>
                <a:solidFill>
                  <a:srgbClr val="1A2835"/>
                </a:solidFill>
                <a:effectLst/>
                <a:uLnTx/>
                <a:uFillTx/>
                <a:latin typeface="Franklin Gothic"/>
                <a:ea typeface="Franklin Gothic"/>
                <a:cs typeface="Franklin Gothic"/>
                <a:sym typeface="Franklin Gothic"/>
              </a:rPr>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t>5</a:t>
            </a:fld>
            <a:endParaRPr kumimoji="0" sz="1200" b="0" i="0" u="none" strike="noStrike" kern="0" cap="none" spc="0" normalizeH="0" baseline="0" noProof="0">
              <a:ln>
                <a:noFill/>
              </a:ln>
              <a:solidFill>
                <a:srgbClr val="1A2835"/>
              </a:solidFill>
              <a:effectLst/>
              <a:uLnTx/>
              <a:uFillTx/>
              <a:latin typeface="Franklin Gothic"/>
              <a:ea typeface="Franklin Gothic"/>
              <a:cs typeface="Franklin Gothic"/>
              <a:sym typeface="Franklin Gothic"/>
            </a:endParaRPr>
          </a:p>
        </p:txBody>
      </p:sp>
      <p:pic>
        <p:nvPicPr>
          <p:cNvPr id="102" name="Google Shape;102;p19">
            <a:extLst>
              <a:ext uri="{FF2B5EF4-FFF2-40B4-BE49-F238E27FC236}">
                <a16:creationId xmlns:a16="http://schemas.microsoft.com/office/drawing/2014/main" id="{3BE0D2AB-64C1-0151-878F-49E0F62DD87C}"/>
              </a:ext>
            </a:extLst>
          </p:cNvPr>
          <p:cNvPicPr preferRelativeResize="0"/>
          <p:nvPr/>
        </p:nvPicPr>
        <p:blipFill>
          <a:blip r:embed="rId4">
            <a:alphaModFix/>
          </a:blip>
          <a:stretch>
            <a:fillRect/>
          </a:stretch>
        </p:blipFill>
        <p:spPr>
          <a:xfrm>
            <a:off x="291150" y="4697975"/>
            <a:ext cx="1682658" cy="127650"/>
          </a:xfrm>
          <a:prstGeom prst="rect">
            <a:avLst/>
          </a:prstGeom>
          <a:noFill/>
          <a:ln>
            <a:noFill/>
          </a:ln>
        </p:spPr>
      </p:pic>
      <p:sp>
        <p:nvSpPr>
          <p:cNvPr id="104" name="Google Shape;104;p19">
            <a:extLst>
              <a:ext uri="{FF2B5EF4-FFF2-40B4-BE49-F238E27FC236}">
                <a16:creationId xmlns:a16="http://schemas.microsoft.com/office/drawing/2014/main" id="{017DAF4E-3C5C-050D-07C1-164E325431A1}"/>
              </a:ext>
            </a:extLst>
          </p:cNvPr>
          <p:cNvSpPr txBox="1">
            <a:spLocks noGrp="1"/>
          </p:cNvSpPr>
          <p:nvPr>
            <p:ph type="title"/>
          </p:nvPr>
        </p:nvSpPr>
        <p:spPr>
          <a:xfrm>
            <a:off x="291150" y="177404"/>
            <a:ext cx="7773300" cy="545700"/>
          </a:xfrm>
          <a:prstGeom prst="rect">
            <a:avLst/>
          </a:prstGeom>
        </p:spPr>
        <p:txBody>
          <a:bodyPr spcFirstLastPara="1" wrap="square" lIns="91425" tIns="91425" rIns="91425" bIns="91425" anchor="ctr" anchorCtr="0">
            <a:noAutofit/>
          </a:bodyPr>
          <a:lstStyle/>
          <a:p>
            <a:pPr marL="0" lvl="0" indent="0" algn="l">
              <a:spcBef>
                <a:spcPts val="0"/>
              </a:spcBef>
              <a:spcAft>
                <a:spcPts val="0"/>
              </a:spcAft>
              <a:buNone/>
            </a:pPr>
            <a:r>
              <a:rPr lang="en-US" sz="2800"/>
              <a:t>Key Predictors Drive Accurate Predictions.</a:t>
            </a:r>
          </a:p>
        </p:txBody>
      </p:sp>
      <p:sp>
        <p:nvSpPr>
          <p:cNvPr id="105" name="Google Shape;105;p19">
            <a:extLst>
              <a:ext uri="{FF2B5EF4-FFF2-40B4-BE49-F238E27FC236}">
                <a16:creationId xmlns:a16="http://schemas.microsoft.com/office/drawing/2014/main" id="{F0230841-B7B2-B17C-B0E0-C4BFAF862A8D}"/>
              </a:ext>
            </a:extLst>
          </p:cNvPr>
          <p:cNvSpPr/>
          <p:nvPr/>
        </p:nvSpPr>
        <p:spPr>
          <a:xfrm rot="10800000" flipH="1">
            <a:off x="291150" y="715732"/>
            <a:ext cx="374400" cy="14400"/>
          </a:xfrm>
          <a:prstGeom prst="rect">
            <a:avLst/>
          </a:prstGeom>
          <a:solidFill>
            <a:srgbClr val="E57200"/>
          </a:solidFill>
          <a:ln w="19050" cap="flat" cmpd="sng">
            <a:solidFill>
              <a:srgbClr val="E572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 name="Google Shape;106;p19">
            <a:extLst>
              <a:ext uri="{FF2B5EF4-FFF2-40B4-BE49-F238E27FC236}">
                <a16:creationId xmlns:a16="http://schemas.microsoft.com/office/drawing/2014/main" id="{3A1F147F-588E-5582-169F-D2E98C9CBA68}"/>
              </a:ext>
            </a:extLst>
          </p:cNvPr>
          <p:cNvSpPr txBox="1">
            <a:spLocks/>
          </p:cNvSpPr>
          <p:nvPr/>
        </p:nvSpPr>
        <p:spPr>
          <a:xfrm>
            <a:off x="217248" y="743130"/>
            <a:ext cx="7783949" cy="300969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1pPr>
            <a:lvl2pPr marR="0" lvl="1"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2pPr>
            <a:lvl3pPr marR="0" lvl="2"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3pPr>
            <a:lvl4pPr marR="0" lvl="3"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4pPr>
            <a:lvl5pPr marR="0" lvl="4"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5pPr>
            <a:lvl6pPr marR="0" lvl="5"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6pPr>
            <a:lvl7pPr marR="0" lvl="6"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7pPr>
            <a:lvl8pPr marR="0" lvl="7"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8pPr>
            <a:lvl9pPr marR="0" lvl="8"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9pPr>
          </a:lstStyle>
          <a:p>
            <a:pPr marL="457200" indent="-356870">
              <a:lnSpc>
                <a:spcPct val="150000"/>
              </a:lnSpc>
              <a:buClr>
                <a:srgbClr val="E57200"/>
              </a:buClr>
              <a:buSzPts val="2020"/>
              <a:buFont typeface="Franklin Gothic"/>
              <a:buChar char="●"/>
              <a:defRPr/>
            </a:pPr>
            <a:r>
              <a:rPr lang="en" sz="1800" dirty="0">
                <a:solidFill>
                  <a:srgbClr val="1A2835"/>
                </a:solidFill>
              </a:rPr>
              <a:t>The Goal: </a:t>
            </a:r>
            <a:r>
              <a:rPr lang="en" sz="1800" b="0" dirty="0">
                <a:solidFill>
                  <a:srgbClr val="1A2835"/>
                </a:solidFill>
              </a:rPr>
              <a:t>Create an RSF that predicts survival times/ LOS. </a:t>
            </a:r>
          </a:p>
          <a:p>
            <a:pPr marL="457200" indent="-356870">
              <a:lnSpc>
                <a:spcPct val="150000"/>
              </a:lnSpc>
              <a:buClr>
                <a:srgbClr val="E57200"/>
              </a:buClr>
              <a:buSzPts val="2020"/>
              <a:buFont typeface="Franklin Gothic"/>
              <a:buChar char="●"/>
              <a:defRPr/>
            </a:pPr>
            <a:r>
              <a:rPr lang="en" sz="1800" dirty="0">
                <a:solidFill>
                  <a:srgbClr val="1A2835"/>
                </a:solidFill>
              </a:rPr>
              <a:t>Significant Predictors</a:t>
            </a:r>
            <a:r>
              <a:rPr kumimoji="0" lang="en" sz="1800" b="1" i="0" u="none" strike="noStrike" kern="0" cap="none" spc="0" normalizeH="0" baseline="0" noProof="0" dirty="0">
                <a:ln>
                  <a:noFill/>
                </a:ln>
                <a:solidFill>
                  <a:srgbClr val="1A2835"/>
                </a:solidFill>
                <a:effectLst/>
                <a:uLnTx/>
                <a:uFillTx/>
                <a:latin typeface="Franklin Gothic"/>
                <a:sym typeface="Franklin Gothic"/>
              </a:rPr>
              <a:t>: </a:t>
            </a:r>
            <a:r>
              <a:rPr kumimoji="0" lang="en" sz="1800" b="0" i="0" u="none" strike="noStrike" kern="0" cap="none" spc="0" normalizeH="0" baseline="0" noProof="0" dirty="0">
                <a:ln>
                  <a:noFill/>
                </a:ln>
                <a:solidFill>
                  <a:srgbClr val="1A2835"/>
                </a:solidFill>
                <a:effectLst/>
                <a:uLnTx/>
                <a:uFillTx/>
                <a:latin typeface="Franklin Gothic"/>
                <a:sym typeface="Franklin Gothic"/>
              </a:rPr>
              <a:t>Max heart rate, respiratory rate, and oxygen saturation are significant predictors. </a:t>
            </a:r>
            <a:endParaRPr lang="en" dirty="0"/>
          </a:p>
          <a:p>
            <a:pPr marL="457200" marR="0" lvl="0" indent="-356870" algn="l" defTabSz="914400" rtl="0" eaLnBrk="1" fontAlgn="auto" latinLnBrk="0" hangingPunct="1">
              <a:lnSpc>
                <a:spcPct val="150000"/>
              </a:lnSpc>
              <a:spcBef>
                <a:spcPts val="0"/>
              </a:spcBef>
              <a:spcAft>
                <a:spcPts val="0"/>
              </a:spcAft>
              <a:buClr>
                <a:srgbClr val="E57200"/>
              </a:buClr>
              <a:buSzPts val="2020"/>
              <a:buFont typeface="Franklin Gothic"/>
              <a:buChar char="●"/>
              <a:tabLst/>
              <a:defRPr/>
            </a:pPr>
            <a:r>
              <a:rPr lang="en" sz="1800" dirty="0">
                <a:solidFill>
                  <a:srgbClr val="1A2835"/>
                </a:solidFill>
              </a:rPr>
              <a:t>Metrics</a:t>
            </a:r>
            <a:r>
              <a:rPr kumimoji="0" lang="en" sz="1800" b="1" i="0" u="none" strike="noStrike" kern="0" cap="none" spc="0" normalizeH="0" baseline="0" noProof="0" dirty="0">
                <a:ln>
                  <a:noFill/>
                </a:ln>
                <a:solidFill>
                  <a:srgbClr val="1A2835"/>
                </a:solidFill>
                <a:effectLst/>
                <a:uLnTx/>
                <a:uFillTx/>
                <a:latin typeface="Franklin Gothic"/>
                <a:sym typeface="Franklin Gothic"/>
              </a:rPr>
              <a:t>: </a:t>
            </a:r>
            <a:r>
              <a:rPr kumimoji="0" lang="en" sz="1800" b="0" i="0" u="none" strike="noStrike" kern="0" cap="none" spc="0" normalizeH="0" baseline="0" noProof="0" dirty="0">
                <a:ln>
                  <a:noFill/>
                </a:ln>
                <a:solidFill>
                  <a:srgbClr val="1A2835"/>
                </a:solidFill>
                <a:effectLst/>
                <a:uLnTx/>
                <a:uFillTx/>
                <a:latin typeface="Franklin Gothic"/>
                <a:sym typeface="Franklin Gothic"/>
              </a:rPr>
              <a:t>Mean Squared Error (MSE) of 49.622, Concordance Index of 0.821. </a:t>
            </a:r>
            <a:endParaRPr lang="en-US" sz="1800" i="0" u="none" strike="noStrike" kern="0" cap="none" spc="0" normalizeH="0" baseline="0" noProof="0" dirty="0">
              <a:ln>
                <a:noFill/>
              </a:ln>
              <a:solidFill>
                <a:srgbClr val="000000"/>
              </a:solidFill>
              <a:effectLst/>
              <a:uLnTx/>
              <a:uFillTx/>
              <a:latin typeface="Franklin Gothic"/>
            </a:endParaRPr>
          </a:p>
          <a:p>
            <a:pPr marL="100330" marR="0" lvl="0" algn="l" defTabSz="914400" rtl="0" eaLnBrk="1" fontAlgn="auto" latinLnBrk="0" hangingPunct="1">
              <a:lnSpc>
                <a:spcPct val="150000"/>
              </a:lnSpc>
              <a:spcBef>
                <a:spcPts val="0"/>
              </a:spcBef>
              <a:spcAft>
                <a:spcPts val="0"/>
              </a:spcAft>
              <a:buClr>
                <a:srgbClr val="E57200"/>
              </a:buClr>
              <a:buSzPts val="2020"/>
              <a:tabLst/>
              <a:defRPr/>
            </a:pPr>
            <a:endParaRPr kumimoji="0" lang="en" sz="1600" b="0" i="0" u="none" strike="noStrike" kern="0" cap="none" spc="0" normalizeH="0" baseline="0" noProof="0" dirty="0">
              <a:ln>
                <a:noFill/>
              </a:ln>
              <a:solidFill>
                <a:srgbClr val="1A2835"/>
              </a:solidFill>
              <a:effectLst/>
              <a:uLnTx/>
              <a:uFillTx/>
              <a:latin typeface="Franklin Gothic"/>
              <a:sym typeface="Franklin Gothic"/>
            </a:endParaRPr>
          </a:p>
        </p:txBody>
      </p:sp>
    </p:spTree>
    <p:extLst>
      <p:ext uri="{BB962C8B-B14F-4D97-AF65-F5344CB8AC3E}">
        <p14:creationId xmlns:p14="http://schemas.microsoft.com/office/powerpoint/2010/main" val="33975095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0">
          <a:extLst>
            <a:ext uri="{FF2B5EF4-FFF2-40B4-BE49-F238E27FC236}">
              <a16:creationId xmlns:a16="http://schemas.microsoft.com/office/drawing/2014/main" id="{81D1483F-78FD-63F1-58B3-9316D555FD76}"/>
            </a:ext>
          </a:extLst>
        </p:cNvPr>
        <p:cNvGrpSpPr/>
        <p:nvPr/>
      </p:nvGrpSpPr>
      <p:grpSpPr>
        <a:xfrm>
          <a:off x="0" y="0"/>
          <a:ext cx="0" cy="0"/>
          <a:chOff x="0" y="0"/>
          <a:chExt cx="0" cy="0"/>
        </a:xfrm>
      </p:grpSpPr>
      <p:sp>
        <p:nvSpPr>
          <p:cNvPr id="101" name="Google Shape;101;p19">
            <a:extLst>
              <a:ext uri="{FF2B5EF4-FFF2-40B4-BE49-F238E27FC236}">
                <a16:creationId xmlns:a16="http://schemas.microsoft.com/office/drawing/2014/main" id="{03C5A419-DD84-5F10-B2E5-1900545C605E}"/>
              </a:ext>
            </a:extLst>
          </p:cNvPr>
          <p:cNvSpPr txBox="1">
            <a:spLocks noGrp="1"/>
          </p:cNvSpPr>
          <p:nvPr>
            <p:ph type="sldNum" idx="12"/>
          </p:nvPr>
        </p:nvSpPr>
        <p:spPr>
          <a:xfrm>
            <a:off x="8477849" y="4565000"/>
            <a:ext cx="430500" cy="393600"/>
          </a:xfrm>
          <a:prstGeom prst="rect">
            <a:avLst/>
          </a:prstGeom>
        </p:spPr>
        <p:txBody>
          <a:bodyPr spcFirstLastPara="1" wrap="square" lIns="91425" tIns="91425" rIns="91425" bIns="91425" anchor="ctr" anchorCtr="0">
            <a:norm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200" b="0" i="0" u="none" strike="noStrike" kern="0" cap="none" spc="0" normalizeH="0" baseline="0" noProof="0">
                <a:ln>
                  <a:noFill/>
                </a:ln>
                <a:solidFill>
                  <a:srgbClr val="1A2835"/>
                </a:solidFill>
                <a:effectLst/>
                <a:uLnTx/>
                <a:uFillTx/>
                <a:latin typeface="Franklin Gothic"/>
                <a:ea typeface="Franklin Gothic"/>
                <a:cs typeface="Franklin Gothic"/>
                <a:sym typeface="Franklin Gothic"/>
              </a:rPr>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t>6</a:t>
            </a:fld>
            <a:endParaRPr kumimoji="0" sz="1200" b="0" i="0" u="none" strike="noStrike" kern="0" cap="none" spc="0" normalizeH="0" baseline="0" noProof="0">
              <a:ln>
                <a:noFill/>
              </a:ln>
              <a:solidFill>
                <a:srgbClr val="1A2835"/>
              </a:solidFill>
              <a:effectLst/>
              <a:uLnTx/>
              <a:uFillTx/>
              <a:latin typeface="Franklin Gothic"/>
              <a:ea typeface="Franklin Gothic"/>
              <a:cs typeface="Franklin Gothic"/>
              <a:sym typeface="Franklin Gothic"/>
            </a:endParaRPr>
          </a:p>
        </p:txBody>
      </p:sp>
      <p:pic>
        <p:nvPicPr>
          <p:cNvPr id="102" name="Google Shape;102;p19">
            <a:extLst>
              <a:ext uri="{FF2B5EF4-FFF2-40B4-BE49-F238E27FC236}">
                <a16:creationId xmlns:a16="http://schemas.microsoft.com/office/drawing/2014/main" id="{3CC0B857-45A2-2F34-E198-F7E535A1B81B}"/>
              </a:ext>
            </a:extLst>
          </p:cNvPr>
          <p:cNvPicPr preferRelativeResize="0"/>
          <p:nvPr/>
        </p:nvPicPr>
        <p:blipFill>
          <a:blip r:embed="rId4">
            <a:alphaModFix/>
          </a:blip>
          <a:stretch>
            <a:fillRect/>
          </a:stretch>
        </p:blipFill>
        <p:spPr>
          <a:xfrm>
            <a:off x="291150" y="4697975"/>
            <a:ext cx="1682658" cy="127650"/>
          </a:xfrm>
          <a:prstGeom prst="rect">
            <a:avLst/>
          </a:prstGeom>
          <a:noFill/>
          <a:ln>
            <a:noFill/>
          </a:ln>
        </p:spPr>
      </p:pic>
      <p:sp>
        <p:nvSpPr>
          <p:cNvPr id="104" name="Google Shape;104;p19">
            <a:extLst>
              <a:ext uri="{FF2B5EF4-FFF2-40B4-BE49-F238E27FC236}">
                <a16:creationId xmlns:a16="http://schemas.microsoft.com/office/drawing/2014/main" id="{E7494CB7-C77E-B958-20F0-D8DD177FBDA1}"/>
              </a:ext>
            </a:extLst>
          </p:cNvPr>
          <p:cNvSpPr txBox="1">
            <a:spLocks noGrp="1"/>
          </p:cNvSpPr>
          <p:nvPr>
            <p:ph type="title"/>
          </p:nvPr>
        </p:nvSpPr>
        <p:spPr>
          <a:xfrm>
            <a:off x="291150" y="45025"/>
            <a:ext cx="7773300" cy="545700"/>
          </a:xfrm>
          <a:prstGeom prst="rect">
            <a:avLst/>
          </a:prstGeom>
        </p:spPr>
        <p:txBody>
          <a:bodyPr spcFirstLastPara="1" wrap="square" lIns="91425" tIns="91425" rIns="91425" bIns="91425" anchor="ctr" anchorCtr="0">
            <a:noAutofit/>
          </a:bodyPr>
          <a:lstStyle/>
          <a:p>
            <a:pPr marL="0" lvl="0" indent="0" algn="l">
              <a:spcBef>
                <a:spcPts val="0"/>
              </a:spcBef>
              <a:spcAft>
                <a:spcPts val="0"/>
              </a:spcAft>
              <a:buNone/>
            </a:pPr>
            <a:r>
              <a:rPr lang="en-US" sz="2800"/>
              <a:t>Predicted and Observed PDF are the Same. </a:t>
            </a:r>
          </a:p>
        </p:txBody>
      </p:sp>
      <p:sp>
        <p:nvSpPr>
          <p:cNvPr id="105" name="Google Shape;105;p19">
            <a:extLst>
              <a:ext uri="{FF2B5EF4-FFF2-40B4-BE49-F238E27FC236}">
                <a16:creationId xmlns:a16="http://schemas.microsoft.com/office/drawing/2014/main" id="{D4EA0547-F30F-A1CE-28AB-586E2210896D}"/>
              </a:ext>
            </a:extLst>
          </p:cNvPr>
          <p:cNvSpPr/>
          <p:nvPr/>
        </p:nvSpPr>
        <p:spPr>
          <a:xfrm rot="10800000" flipH="1">
            <a:off x="291150" y="590725"/>
            <a:ext cx="374400" cy="14400"/>
          </a:xfrm>
          <a:prstGeom prst="rect">
            <a:avLst/>
          </a:prstGeom>
          <a:solidFill>
            <a:srgbClr val="E57200"/>
          </a:solidFill>
          <a:ln w="19050" cap="flat" cmpd="sng">
            <a:solidFill>
              <a:srgbClr val="E572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5" name="Picture 4" descr="A graph of a graph of a diagram&#10;&#10;Description automatically generated with medium confidence">
            <a:extLst>
              <a:ext uri="{FF2B5EF4-FFF2-40B4-BE49-F238E27FC236}">
                <a16:creationId xmlns:a16="http://schemas.microsoft.com/office/drawing/2014/main" id="{C277CC08-1C46-C46A-825E-61BC40DB960D}"/>
              </a:ext>
            </a:extLst>
          </p:cNvPr>
          <p:cNvPicPr>
            <a:picLocks noChangeAspect="1"/>
          </p:cNvPicPr>
          <p:nvPr/>
        </p:nvPicPr>
        <p:blipFill>
          <a:blip r:embed="rId5"/>
          <a:stretch>
            <a:fillRect/>
          </a:stretch>
        </p:blipFill>
        <p:spPr>
          <a:xfrm>
            <a:off x="685800" y="1080784"/>
            <a:ext cx="7772400" cy="2981931"/>
          </a:xfrm>
          <a:prstGeom prst="rect">
            <a:avLst/>
          </a:prstGeom>
        </p:spPr>
      </p:pic>
    </p:spTree>
    <p:extLst>
      <p:ext uri="{BB962C8B-B14F-4D97-AF65-F5344CB8AC3E}">
        <p14:creationId xmlns:p14="http://schemas.microsoft.com/office/powerpoint/2010/main" val="9562505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0">
          <a:extLst>
            <a:ext uri="{FF2B5EF4-FFF2-40B4-BE49-F238E27FC236}">
              <a16:creationId xmlns:a16="http://schemas.microsoft.com/office/drawing/2014/main" id="{1C9F0552-164D-5BBE-0CDC-A9286DEAC616}"/>
            </a:ext>
          </a:extLst>
        </p:cNvPr>
        <p:cNvGrpSpPr/>
        <p:nvPr/>
      </p:nvGrpSpPr>
      <p:grpSpPr>
        <a:xfrm>
          <a:off x="0" y="0"/>
          <a:ext cx="0" cy="0"/>
          <a:chOff x="0" y="0"/>
          <a:chExt cx="0" cy="0"/>
        </a:xfrm>
      </p:grpSpPr>
      <p:sp>
        <p:nvSpPr>
          <p:cNvPr id="101" name="Google Shape;101;p19">
            <a:extLst>
              <a:ext uri="{FF2B5EF4-FFF2-40B4-BE49-F238E27FC236}">
                <a16:creationId xmlns:a16="http://schemas.microsoft.com/office/drawing/2014/main" id="{CA6F5905-9C35-1784-9196-025F5D500FF1}"/>
              </a:ext>
            </a:extLst>
          </p:cNvPr>
          <p:cNvSpPr txBox="1">
            <a:spLocks noGrp="1"/>
          </p:cNvSpPr>
          <p:nvPr>
            <p:ph type="sldNum" idx="12"/>
          </p:nvPr>
        </p:nvSpPr>
        <p:spPr>
          <a:xfrm>
            <a:off x="8477849" y="4565000"/>
            <a:ext cx="430500" cy="393600"/>
          </a:xfrm>
          <a:prstGeom prst="rect">
            <a:avLst/>
          </a:prstGeom>
        </p:spPr>
        <p:txBody>
          <a:bodyPr spcFirstLastPara="1" wrap="square" lIns="91425" tIns="91425" rIns="91425" bIns="91425" anchor="ctr" anchorCtr="0">
            <a:norm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200" b="0" i="0" u="none" strike="noStrike" kern="0" cap="none" spc="0" normalizeH="0" baseline="0" noProof="0">
                <a:ln>
                  <a:noFill/>
                </a:ln>
                <a:solidFill>
                  <a:srgbClr val="1A2835"/>
                </a:solidFill>
                <a:effectLst/>
                <a:uLnTx/>
                <a:uFillTx/>
                <a:latin typeface="Franklin Gothic"/>
                <a:ea typeface="Franklin Gothic"/>
                <a:cs typeface="Franklin Gothic"/>
                <a:sym typeface="Franklin Gothic"/>
              </a:rPr>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t>7</a:t>
            </a:fld>
            <a:endParaRPr kumimoji="0" sz="1200" b="0" i="0" u="none" strike="noStrike" kern="0" cap="none" spc="0" normalizeH="0" baseline="0" noProof="0">
              <a:ln>
                <a:noFill/>
              </a:ln>
              <a:solidFill>
                <a:srgbClr val="1A2835"/>
              </a:solidFill>
              <a:effectLst/>
              <a:uLnTx/>
              <a:uFillTx/>
              <a:latin typeface="Franklin Gothic"/>
              <a:ea typeface="Franklin Gothic"/>
              <a:cs typeface="Franklin Gothic"/>
              <a:sym typeface="Franklin Gothic"/>
            </a:endParaRPr>
          </a:p>
        </p:txBody>
      </p:sp>
      <p:pic>
        <p:nvPicPr>
          <p:cNvPr id="102" name="Google Shape;102;p19">
            <a:extLst>
              <a:ext uri="{FF2B5EF4-FFF2-40B4-BE49-F238E27FC236}">
                <a16:creationId xmlns:a16="http://schemas.microsoft.com/office/drawing/2014/main" id="{899CF491-EE6D-A341-68CE-1CD7ACE0914C}"/>
              </a:ext>
            </a:extLst>
          </p:cNvPr>
          <p:cNvPicPr preferRelativeResize="0"/>
          <p:nvPr/>
        </p:nvPicPr>
        <p:blipFill>
          <a:blip r:embed="rId4">
            <a:alphaModFix/>
          </a:blip>
          <a:stretch>
            <a:fillRect/>
          </a:stretch>
        </p:blipFill>
        <p:spPr>
          <a:xfrm>
            <a:off x="291150" y="4697975"/>
            <a:ext cx="1682658" cy="127650"/>
          </a:xfrm>
          <a:prstGeom prst="rect">
            <a:avLst/>
          </a:prstGeom>
          <a:noFill/>
          <a:ln>
            <a:noFill/>
          </a:ln>
        </p:spPr>
      </p:pic>
      <p:sp>
        <p:nvSpPr>
          <p:cNvPr id="104" name="Google Shape;104;p19">
            <a:extLst>
              <a:ext uri="{FF2B5EF4-FFF2-40B4-BE49-F238E27FC236}">
                <a16:creationId xmlns:a16="http://schemas.microsoft.com/office/drawing/2014/main" id="{5BF197AF-718E-4A66-E0A4-2E48F268D5F5}"/>
              </a:ext>
            </a:extLst>
          </p:cNvPr>
          <p:cNvSpPr txBox="1">
            <a:spLocks noGrp="1"/>
          </p:cNvSpPr>
          <p:nvPr>
            <p:ph type="title"/>
          </p:nvPr>
        </p:nvSpPr>
        <p:spPr>
          <a:xfrm>
            <a:off x="291150" y="45025"/>
            <a:ext cx="7773300" cy="545700"/>
          </a:xfrm>
          <a:prstGeom prst="rect">
            <a:avLst/>
          </a:prstGeom>
        </p:spPr>
        <p:txBody>
          <a:bodyPr spcFirstLastPara="1" wrap="square" lIns="91425" tIns="91425" rIns="91425" bIns="91425" anchor="ctr" anchorCtr="0">
            <a:noAutofit/>
          </a:bodyPr>
          <a:lstStyle/>
          <a:p>
            <a:pPr marL="0" lvl="0" indent="0" algn="l">
              <a:spcBef>
                <a:spcPts val="0"/>
              </a:spcBef>
              <a:spcAft>
                <a:spcPts val="0"/>
              </a:spcAft>
              <a:buNone/>
            </a:pPr>
            <a:r>
              <a:rPr lang="en-US" sz="2800"/>
              <a:t>Our Model Performs Well Overall. </a:t>
            </a:r>
          </a:p>
        </p:txBody>
      </p:sp>
      <p:sp>
        <p:nvSpPr>
          <p:cNvPr id="105" name="Google Shape;105;p19">
            <a:extLst>
              <a:ext uri="{FF2B5EF4-FFF2-40B4-BE49-F238E27FC236}">
                <a16:creationId xmlns:a16="http://schemas.microsoft.com/office/drawing/2014/main" id="{1A223F9F-E03F-FB41-6F35-92EB33F6F8B3}"/>
              </a:ext>
            </a:extLst>
          </p:cNvPr>
          <p:cNvSpPr/>
          <p:nvPr/>
        </p:nvSpPr>
        <p:spPr>
          <a:xfrm rot="10800000" flipH="1">
            <a:off x="291150" y="590725"/>
            <a:ext cx="374400" cy="14400"/>
          </a:xfrm>
          <a:prstGeom prst="rect">
            <a:avLst/>
          </a:prstGeom>
          <a:solidFill>
            <a:srgbClr val="E57200"/>
          </a:solidFill>
          <a:ln w="19050" cap="flat" cmpd="sng">
            <a:solidFill>
              <a:srgbClr val="E572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3" name="Picture 2" descr="A screenshot of a graph&#10;&#10;Description automatically generated">
            <a:extLst>
              <a:ext uri="{FF2B5EF4-FFF2-40B4-BE49-F238E27FC236}">
                <a16:creationId xmlns:a16="http://schemas.microsoft.com/office/drawing/2014/main" id="{06B04517-E9AF-0A13-6137-CC1BB256BF00}"/>
              </a:ext>
            </a:extLst>
          </p:cNvPr>
          <p:cNvPicPr>
            <a:picLocks noChangeAspect="1"/>
          </p:cNvPicPr>
          <p:nvPr/>
        </p:nvPicPr>
        <p:blipFill>
          <a:blip r:embed="rId5"/>
          <a:stretch>
            <a:fillRect/>
          </a:stretch>
        </p:blipFill>
        <p:spPr>
          <a:xfrm>
            <a:off x="685800" y="1082846"/>
            <a:ext cx="7772400" cy="2977807"/>
          </a:xfrm>
          <a:prstGeom prst="rect">
            <a:avLst/>
          </a:prstGeom>
        </p:spPr>
      </p:pic>
    </p:spTree>
    <p:extLst>
      <p:ext uri="{BB962C8B-B14F-4D97-AF65-F5344CB8AC3E}">
        <p14:creationId xmlns:p14="http://schemas.microsoft.com/office/powerpoint/2010/main" val="41012632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0">
          <a:extLst>
            <a:ext uri="{FF2B5EF4-FFF2-40B4-BE49-F238E27FC236}">
              <a16:creationId xmlns:a16="http://schemas.microsoft.com/office/drawing/2014/main" id="{C215176C-D926-C244-4111-0212F98CF060}"/>
            </a:ext>
          </a:extLst>
        </p:cNvPr>
        <p:cNvGrpSpPr/>
        <p:nvPr/>
      </p:nvGrpSpPr>
      <p:grpSpPr>
        <a:xfrm>
          <a:off x="0" y="0"/>
          <a:ext cx="0" cy="0"/>
          <a:chOff x="0" y="0"/>
          <a:chExt cx="0" cy="0"/>
        </a:xfrm>
      </p:grpSpPr>
      <p:sp>
        <p:nvSpPr>
          <p:cNvPr id="101" name="Google Shape;101;p19">
            <a:extLst>
              <a:ext uri="{FF2B5EF4-FFF2-40B4-BE49-F238E27FC236}">
                <a16:creationId xmlns:a16="http://schemas.microsoft.com/office/drawing/2014/main" id="{DD3D8BBD-3A10-D349-D86C-D35A52E07423}"/>
              </a:ext>
            </a:extLst>
          </p:cNvPr>
          <p:cNvSpPr txBox="1">
            <a:spLocks noGrp="1"/>
          </p:cNvSpPr>
          <p:nvPr>
            <p:ph type="sldNum" idx="12"/>
          </p:nvPr>
        </p:nvSpPr>
        <p:spPr>
          <a:xfrm>
            <a:off x="8477849" y="4565000"/>
            <a:ext cx="430500" cy="393600"/>
          </a:xfrm>
          <a:prstGeom prst="rect">
            <a:avLst/>
          </a:prstGeom>
        </p:spPr>
        <p:txBody>
          <a:bodyPr spcFirstLastPara="1" wrap="square" lIns="91425" tIns="91425" rIns="91425" bIns="91425" anchor="ctr" anchorCtr="0">
            <a:norm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200" b="0" i="0" u="none" strike="noStrike" kern="0" cap="none" spc="0" normalizeH="0" baseline="0" noProof="0">
                <a:ln>
                  <a:noFill/>
                </a:ln>
                <a:solidFill>
                  <a:srgbClr val="1A2835"/>
                </a:solidFill>
                <a:effectLst/>
                <a:uLnTx/>
                <a:uFillTx/>
                <a:latin typeface="Franklin Gothic"/>
                <a:ea typeface="Franklin Gothic"/>
                <a:cs typeface="Franklin Gothic"/>
                <a:sym typeface="Franklin Gothic"/>
              </a:rPr>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t>8</a:t>
            </a:fld>
            <a:endParaRPr kumimoji="0" sz="1200" b="0" i="0" u="none" strike="noStrike" kern="0" cap="none" spc="0" normalizeH="0" baseline="0" noProof="0">
              <a:ln>
                <a:noFill/>
              </a:ln>
              <a:solidFill>
                <a:srgbClr val="1A2835"/>
              </a:solidFill>
              <a:effectLst/>
              <a:uLnTx/>
              <a:uFillTx/>
              <a:latin typeface="Franklin Gothic"/>
              <a:ea typeface="Franklin Gothic"/>
              <a:cs typeface="Franklin Gothic"/>
              <a:sym typeface="Franklin Gothic"/>
            </a:endParaRPr>
          </a:p>
        </p:txBody>
      </p:sp>
      <p:pic>
        <p:nvPicPr>
          <p:cNvPr id="102" name="Google Shape;102;p19">
            <a:extLst>
              <a:ext uri="{FF2B5EF4-FFF2-40B4-BE49-F238E27FC236}">
                <a16:creationId xmlns:a16="http://schemas.microsoft.com/office/drawing/2014/main" id="{0F4EF998-704B-28AC-AD15-25B6CE450F67}"/>
              </a:ext>
            </a:extLst>
          </p:cNvPr>
          <p:cNvPicPr preferRelativeResize="0"/>
          <p:nvPr/>
        </p:nvPicPr>
        <p:blipFill>
          <a:blip r:embed="rId4">
            <a:alphaModFix/>
          </a:blip>
          <a:stretch>
            <a:fillRect/>
          </a:stretch>
        </p:blipFill>
        <p:spPr>
          <a:xfrm>
            <a:off x="291150" y="4697975"/>
            <a:ext cx="1682658" cy="127650"/>
          </a:xfrm>
          <a:prstGeom prst="rect">
            <a:avLst/>
          </a:prstGeom>
          <a:noFill/>
          <a:ln>
            <a:noFill/>
          </a:ln>
        </p:spPr>
      </p:pic>
      <p:sp>
        <p:nvSpPr>
          <p:cNvPr id="104" name="Google Shape;104;p19">
            <a:extLst>
              <a:ext uri="{FF2B5EF4-FFF2-40B4-BE49-F238E27FC236}">
                <a16:creationId xmlns:a16="http://schemas.microsoft.com/office/drawing/2014/main" id="{9A4B8D90-A7E4-4844-228D-B91B6F6A5AA8}"/>
              </a:ext>
            </a:extLst>
          </p:cNvPr>
          <p:cNvSpPr txBox="1">
            <a:spLocks noGrp="1"/>
          </p:cNvSpPr>
          <p:nvPr>
            <p:ph type="title"/>
          </p:nvPr>
        </p:nvSpPr>
        <p:spPr>
          <a:xfrm>
            <a:off x="307478" y="187123"/>
            <a:ext cx="8589729" cy="545700"/>
          </a:xfrm>
          <a:prstGeom prst="rect">
            <a:avLst/>
          </a:prstGeom>
        </p:spPr>
        <p:txBody>
          <a:bodyPr spcFirstLastPara="1" wrap="square" lIns="91425" tIns="91425" rIns="91425" bIns="91425" anchor="ctr" anchorCtr="0">
            <a:noAutofit/>
          </a:bodyPr>
          <a:lstStyle/>
          <a:p>
            <a:pPr marL="0" lvl="0" indent="0" algn="l">
              <a:spcBef>
                <a:spcPts val="0"/>
              </a:spcBef>
              <a:spcAft>
                <a:spcPts val="0"/>
              </a:spcAft>
              <a:buNone/>
            </a:pPr>
            <a:r>
              <a:rPr lang="en-US" sz="2800"/>
              <a:t>Comprehensive Data Underpins Model Reliability</a:t>
            </a:r>
          </a:p>
        </p:txBody>
      </p:sp>
      <p:sp>
        <p:nvSpPr>
          <p:cNvPr id="105" name="Google Shape;105;p19">
            <a:extLst>
              <a:ext uri="{FF2B5EF4-FFF2-40B4-BE49-F238E27FC236}">
                <a16:creationId xmlns:a16="http://schemas.microsoft.com/office/drawing/2014/main" id="{A72E1F75-05FF-0E3A-70BA-A8DC60383F22}"/>
              </a:ext>
            </a:extLst>
          </p:cNvPr>
          <p:cNvSpPr/>
          <p:nvPr/>
        </p:nvSpPr>
        <p:spPr>
          <a:xfrm rot="10800000" flipH="1">
            <a:off x="319500" y="732823"/>
            <a:ext cx="374400" cy="14400"/>
          </a:xfrm>
          <a:prstGeom prst="rect">
            <a:avLst/>
          </a:prstGeom>
          <a:solidFill>
            <a:srgbClr val="E57200"/>
          </a:solidFill>
          <a:ln w="19050" cap="flat" cmpd="sng">
            <a:solidFill>
              <a:srgbClr val="E572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 name="Google Shape;106;p19">
            <a:extLst>
              <a:ext uri="{FF2B5EF4-FFF2-40B4-BE49-F238E27FC236}">
                <a16:creationId xmlns:a16="http://schemas.microsoft.com/office/drawing/2014/main" id="{A29B014C-857E-EA67-7834-95BF9CEFDB2B}"/>
              </a:ext>
            </a:extLst>
          </p:cNvPr>
          <p:cNvSpPr txBox="1">
            <a:spLocks/>
          </p:cNvSpPr>
          <p:nvPr/>
        </p:nvSpPr>
        <p:spPr>
          <a:xfrm>
            <a:off x="280275" y="929137"/>
            <a:ext cx="8186720" cy="300969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1pPr>
            <a:lvl2pPr marR="0" lvl="1"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2pPr>
            <a:lvl3pPr marR="0" lvl="2"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3pPr>
            <a:lvl4pPr marR="0" lvl="3"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4pPr>
            <a:lvl5pPr marR="0" lvl="4"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5pPr>
            <a:lvl6pPr marR="0" lvl="5"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6pPr>
            <a:lvl7pPr marR="0" lvl="6"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7pPr>
            <a:lvl8pPr marR="0" lvl="7"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8pPr>
            <a:lvl9pPr marR="0" lvl="8"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9pPr>
          </a:lstStyle>
          <a:p>
            <a:pPr marL="457200" marR="0" lvl="0" indent="-356870" algn="l" defTabSz="914400" rtl="0" eaLnBrk="1" fontAlgn="auto" latinLnBrk="0" hangingPunct="1">
              <a:lnSpc>
                <a:spcPct val="150000"/>
              </a:lnSpc>
              <a:spcBef>
                <a:spcPts val="0"/>
              </a:spcBef>
              <a:spcAft>
                <a:spcPts val="0"/>
              </a:spcAft>
              <a:buClr>
                <a:srgbClr val="E57200"/>
              </a:buClr>
              <a:buSzPts val="2020"/>
              <a:buFont typeface="Franklin Gothic"/>
              <a:buChar char="●"/>
              <a:tabLst/>
              <a:defRPr/>
            </a:pPr>
            <a:r>
              <a:rPr lang="en" sz="1800">
                <a:solidFill>
                  <a:srgbClr val="1A2835"/>
                </a:solidFill>
              </a:rPr>
              <a:t>Dataset</a:t>
            </a:r>
            <a:r>
              <a:rPr kumimoji="0" lang="en" sz="1800" b="1" i="0" u="none" strike="noStrike" kern="0" cap="none" spc="0" normalizeH="0" baseline="0" noProof="0">
                <a:ln>
                  <a:noFill/>
                </a:ln>
                <a:solidFill>
                  <a:srgbClr val="1A2835"/>
                </a:solidFill>
                <a:effectLst/>
                <a:uLnTx/>
                <a:uFillTx/>
                <a:latin typeface="Franklin Gothic"/>
                <a:sym typeface="Franklin Gothic"/>
              </a:rPr>
              <a:t>: </a:t>
            </a:r>
            <a:r>
              <a:rPr kumimoji="0" lang="en" sz="1800" b="0" i="0" u="none" strike="noStrike" kern="0" cap="none" spc="0" normalizeH="0" baseline="0" noProof="0">
                <a:ln>
                  <a:noFill/>
                </a:ln>
                <a:solidFill>
                  <a:srgbClr val="1A2835"/>
                </a:solidFill>
                <a:effectLst/>
                <a:uLnTx/>
                <a:uFillTx/>
                <a:latin typeface="Franklin Gothic"/>
                <a:sym typeface="Franklin Gothic"/>
              </a:rPr>
              <a:t>3,896 rows.</a:t>
            </a:r>
            <a:endParaRPr kumimoji="0" lang="en-US" sz="1800" b="1" i="0" u="none" strike="noStrike" kern="0" cap="none" spc="0" normalizeH="0" baseline="0" noProof="0">
              <a:ln>
                <a:noFill/>
              </a:ln>
              <a:solidFill>
                <a:srgbClr val="000000"/>
              </a:solidFill>
              <a:effectLst/>
              <a:uLnTx/>
              <a:uFillTx/>
              <a:latin typeface="Franklin Gothic"/>
              <a:sym typeface="Franklin Gothic"/>
            </a:endParaRPr>
          </a:p>
          <a:p>
            <a:pPr marL="457200" marR="0" lvl="0" indent="-356870" algn="l" defTabSz="914400" rtl="0" eaLnBrk="1" fontAlgn="auto" latinLnBrk="0" hangingPunct="1">
              <a:lnSpc>
                <a:spcPct val="150000"/>
              </a:lnSpc>
              <a:spcBef>
                <a:spcPts val="0"/>
              </a:spcBef>
              <a:spcAft>
                <a:spcPts val="0"/>
              </a:spcAft>
              <a:buClr>
                <a:srgbClr val="E57200"/>
              </a:buClr>
              <a:buSzPts val="2020"/>
              <a:buFont typeface="Franklin Gothic"/>
              <a:buChar char="●"/>
              <a:tabLst/>
              <a:defRPr/>
            </a:pPr>
            <a:r>
              <a:rPr lang="en" sz="1800">
                <a:solidFill>
                  <a:srgbClr val="1A2835"/>
                </a:solidFill>
              </a:rPr>
              <a:t>Features: </a:t>
            </a:r>
            <a:r>
              <a:rPr lang="en" sz="1800" b="0">
                <a:solidFill>
                  <a:srgbClr val="1A2835"/>
                </a:solidFill>
              </a:rPr>
              <a:t>Subject ID, hospital admission ID, ICU stay ID, vitals, demographics, and diseases</a:t>
            </a:r>
            <a:r>
              <a:rPr kumimoji="0" lang="en" sz="1800" b="0" i="0" u="none" strike="noStrike" kern="0" cap="none" spc="0" normalizeH="0" baseline="0" noProof="0">
                <a:ln>
                  <a:noFill/>
                </a:ln>
                <a:solidFill>
                  <a:srgbClr val="1A2835"/>
                </a:solidFill>
                <a:effectLst/>
                <a:uLnTx/>
                <a:uFillTx/>
                <a:latin typeface="Franklin Gothic"/>
                <a:sym typeface="Franklin Gothic"/>
              </a:rPr>
              <a:t>. </a:t>
            </a:r>
          </a:p>
        </p:txBody>
      </p:sp>
    </p:spTree>
    <p:extLst>
      <p:ext uri="{BB962C8B-B14F-4D97-AF65-F5344CB8AC3E}">
        <p14:creationId xmlns:p14="http://schemas.microsoft.com/office/powerpoint/2010/main" val="12114149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0">
          <a:extLst>
            <a:ext uri="{FF2B5EF4-FFF2-40B4-BE49-F238E27FC236}">
              <a16:creationId xmlns:a16="http://schemas.microsoft.com/office/drawing/2014/main" id="{B8E409EB-5F60-FFD7-0048-DD5ED1A7248F}"/>
            </a:ext>
          </a:extLst>
        </p:cNvPr>
        <p:cNvGrpSpPr/>
        <p:nvPr/>
      </p:nvGrpSpPr>
      <p:grpSpPr>
        <a:xfrm>
          <a:off x="0" y="0"/>
          <a:ext cx="0" cy="0"/>
          <a:chOff x="0" y="0"/>
          <a:chExt cx="0" cy="0"/>
        </a:xfrm>
      </p:grpSpPr>
      <p:sp>
        <p:nvSpPr>
          <p:cNvPr id="101" name="Google Shape;101;p19">
            <a:extLst>
              <a:ext uri="{FF2B5EF4-FFF2-40B4-BE49-F238E27FC236}">
                <a16:creationId xmlns:a16="http://schemas.microsoft.com/office/drawing/2014/main" id="{8ADA5B98-7851-A399-5474-C327AF15A559}"/>
              </a:ext>
            </a:extLst>
          </p:cNvPr>
          <p:cNvSpPr txBox="1">
            <a:spLocks noGrp="1"/>
          </p:cNvSpPr>
          <p:nvPr>
            <p:ph type="sldNum" idx="12"/>
          </p:nvPr>
        </p:nvSpPr>
        <p:spPr>
          <a:xfrm>
            <a:off x="8477849" y="4565000"/>
            <a:ext cx="430500" cy="393600"/>
          </a:xfrm>
          <a:prstGeom prst="rect">
            <a:avLst/>
          </a:prstGeom>
        </p:spPr>
        <p:txBody>
          <a:bodyPr spcFirstLastPara="1" wrap="square" lIns="91425" tIns="91425" rIns="91425" bIns="91425" anchor="ctr" anchorCtr="0">
            <a:norm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200" b="0" i="0" u="none" strike="noStrike" kern="0" cap="none" spc="0" normalizeH="0" baseline="0" noProof="0">
                <a:ln>
                  <a:noFill/>
                </a:ln>
                <a:solidFill>
                  <a:srgbClr val="1A2835"/>
                </a:solidFill>
                <a:effectLst/>
                <a:uLnTx/>
                <a:uFillTx/>
                <a:latin typeface="Franklin Gothic"/>
                <a:ea typeface="Franklin Gothic"/>
                <a:cs typeface="Franklin Gothic"/>
                <a:sym typeface="Franklin Gothic"/>
              </a:rPr>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t>9</a:t>
            </a:fld>
            <a:endParaRPr kumimoji="0" sz="1200" b="0" i="0" u="none" strike="noStrike" kern="0" cap="none" spc="0" normalizeH="0" baseline="0" noProof="0">
              <a:ln>
                <a:noFill/>
              </a:ln>
              <a:solidFill>
                <a:srgbClr val="1A2835"/>
              </a:solidFill>
              <a:effectLst/>
              <a:uLnTx/>
              <a:uFillTx/>
              <a:latin typeface="Franklin Gothic"/>
              <a:ea typeface="Franklin Gothic"/>
              <a:cs typeface="Franklin Gothic"/>
              <a:sym typeface="Franklin Gothic"/>
            </a:endParaRPr>
          </a:p>
        </p:txBody>
      </p:sp>
      <p:pic>
        <p:nvPicPr>
          <p:cNvPr id="102" name="Google Shape;102;p19">
            <a:extLst>
              <a:ext uri="{FF2B5EF4-FFF2-40B4-BE49-F238E27FC236}">
                <a16:creationId xmlns:a16="http://schemas.microsoft.com/office/drawing/2014/main" id="{83D20F86-FB60-CF3E-6953-3547FB283B09}"/>
              </a:ext>
            </a:extLst>
          </p:cNvPr>
          <p:cNvPicPr preferRelativeResize="0"/>
          <p:nvPr/>
        </p:nvPicPr>
        <p:blipFill>
          <a:blip r:embed="rId4">
            <a:alphaModFix/>
          </a:blip>
          <a:stretch>
            <a:fillRect/>
          </a:stretch>
        </p:blipFill>
        <p:spPr>
          <a:xfrm>
            <a:off x="291150" y="4697975"/>
            <a:ext cx="1682658" cy="127650"/>
          </a:xfrm>
          <a:prstGeom prst="rect">
            <a:avLst/>
          </a:prstGeom>
          <a:noFill/>
          <a:ln>
            <a:noFill/>
          </a:ln>
        </p:spPr>
      </p:pic>
      <p:sp>
        <p:nvSpPr>
          <p:cNvPr id="104" name="Google Shape;104;p19">
            <a:extLst>
              <a:ext uri="{FF2B5EF4-FFF2-40B4-BE49-F238E27FC236}">
                <a16:creationId xmlns:a16="http://schemas.microsoft.com/office/drawing/2014/main" id="{6D8D3B80-B43B-1EFE-0E67-F8F228D2222C}"/>
              </a:ext>
            </a:extLst>
          </p:cNvPr>
          <p:cNvSpPr txBox="1">
            <a:spLocks noGrp="1"/>
          </p:cNvSpPr>
          <p:nvPr>
            <p:ph type="title"/>
          </p:nvPr>
        </p:nvSpPr>
        <p:spPr>
          <a:xfrm>
            <a:off x="291150" y="177404"/>
            <a:ext cx="8627828" cy="545700"/>
          </a:xfrm>
          <a:prstGeom prst="rect">
            <a:avLst/>
          </a:prstGeom>
        </p:spPr>
        <p:txBody>
          <a:bodyPr spcFirstLastPara="1" wrap="square" lIns="91425" tIns="91425" rIns="91425" bIns="91425" anchor="ctr" anchorCtr="0">
            <a:noAutofit/>
          </a:bodyPr>
          <a:lstStyle/>
          <a:p>
            <a:pPr marL="0" lvl="0" indent="0" algn="l">
              <a:spcBef>
                <a:spcPts val="0"/>
              </a:spcBef>
              <a:spcAft>
                <a:spcPts val="0"/>
              </a:spcAft>
              <a:buNone/>
            </a:pPr>
            <a:r>
              <a:rPr lang="en-US" sz="2800"/>
              <a:t>Exploratory Data Analysis Reveals Key Insights</a:t>
            </a:r>
          </a:p>
        </p:txBody>
      </p:sp>
      <p:sp>
        <p:nvSpPr>
          <p:cNvPr id="105" name="Google Shape;105;p19">
            <a:extLst>
              <a:ext uri="{FF2B5EF4-FFF2-40B4-BE49-F238E27FC236}">
                <a16:creationId xmlns:a16="http://schemas.microsoft.com/office/drawing/2014/main" id="{A3E3B22D-8905-55EC-734B-B26157E2960A}"/>
              </a:ext>
            </a:extLst>
          </p:cNvPr>
          <p:cNvSpPr/>
          <p:nvPr/>
        </p:nvSpPr>
        <p:spPr>
          <a:xfrm rot="10800000" flipH="1">
            <a:off x="291150" y="715732"/>
            <a:ext cx="374400" cy="14400"/>
          </a:xfrm>
          <a:prstGeom prst="rect">
            <a:avLst/>
          </a:prstGeom>
          <a:solidFill>
            <a:srgbClr val="E57200"/>
          </a:solidFill>
          <a:ln w="19050" cap="flat" cmpd="sng">
            <a:solidFill>
              <a:srgbClr val="E572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4" name="Picture 3" descr="A screenshot of a graph&#10;&#10;Description automatically generated">
            <a:extLst>
              <a:ext uri="{FF2B5EF4-FFF2-40B4-BE49-F238E27FC236}">
                <a16:creationId xmlns:a16="http://schemas.microsoft.com/office/drawing/2014/main" id="{E4C3429C-043F-9F22-4310-DC31EF8E6D26}"/>
              </a:ext>
            </a:extLst>
          </p:cNvPr>
          <p:cNvPicPr>
            <a:picLocks noChangeAspect="1"/>
          </p:cNvPicPr>
          <p:nvPr/>
        </p:nvPicPr>
        <p:blipFill>
          <a:blip r:embed="rId5"/>
          <a:stretch>
            <a:fillRect/>
          </a:stretch>
        </p:blipFill>
        <p:spPr>
          <a:xfrm>
            <a:off x="2844940" y="954534"/>
            <a:ext cx="6066693" cy="3121390"/>
          </a:xfrm>
          <a:prstGeom prst="rect">
            <a:avLst/>
          </a:prstGeom>
        </p:spPr>
      </p:pic>
      <p:sp>
        <p:nvSpPr>
          <p:cNvPr id="5" name="Google Shape;106;p19">
            <a:extLst>
              <a:ext uri="{FF2B5EF4-FFF2-40B4-BE49-F238E27FC236}">
                <a16:creationId xmlns:a16="http://schemas.microsoft.com/office/drawing/2014/main" id="{F063ACBF-7E49-485E-1C68-1205A66113CC}"/>
              </a:ext>
            </a:extLst>
          </p:cNvPr>
          <p:cNvSpPr txBox="1">
            <a:spLocks/>
          </p:cNvSpPr>
          <p:nvPr/>
        </p:nvSpPr>
        <p:spPr>
          <a:xfrm>
            <a:off x="195215" y="853299"/>
            <a:ext cx="2427340" cy="300969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RPr/>
            </a:defPPr>
            <a:lvl1pPr marR="0" lvl="0"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1pPr>
            <a:lvl2pPr marR="0" lvl="1"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2pPr>
            <a:lvl3pPr marR="0" lvl="2"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3pPr>
            <a:lvl4pPr marR="0" lvl="3"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4pPr>
            <a:lvl5pPr marR="0" lvl="4"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5pPr>
            <a:lvl6pPr marR="0" lvl="5"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6pPr>
            <a:lvl7pPr marR="0" lvl="6"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7pPr>
            <a:lvl8pPr marR="0" lvl="7"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8pPr>
            <a:lvl9pPr marR="0" lvl="8"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9pPr>
          </a:lstStyle>
          <a:p>
            <a:pPr marL="457200" indent="-356870">
              <a:lnSpc>
                <a:spcPct val="150000"/>
              </a:lnSpc>
              <a:buClr>
                <a:srgbClr val="E57200"/>
              </a:buClr>
              <a:buSzPts val="2020"/>
              <a:buChar char="●"/>
              <a:defRPr/>
            </a:pPr>
            <a:r>
              <a:rPr lang="en" sz="1800" dirty="0">
                <a:solidFill>
                  <a:srgbClr val="1A2835"/>
                </a:solidFill>
              </a:rPr>
              <a:t>LOS Distribution </a:t>
            </a:r>
            <a:r>
              <a:rPr lang="en" sz="1800" b="0" dirty="0">
                <a:solidFill>
                  <a:srgbClr val="1A2835"/>
                </a:solidFill>
              </a:rPr>
              <a:t>is skewed</a:t>
            </a:r>
            <a:endParaRPr lang="en-US" sz="1800" dirty="0">
              <a:solidFill>
                <a:srgbClr val="000000"/>
              </a:solidFill>
            </a:endParaRPr>
          </a:p>
          <a:p>
            <a:pPr marL="457200" indent="-356870">
              <a:lnSpc>
                <a:spcPct val="150000"/>
              </a:lnSpc>
              <a:buClr>
                <a:srgbClr val="E57200"/>
              </a:buClr>
              <a:buSzPts val="2020"/>
              <a:buChar char="●"/>
              <a:defRPr/>
            </a:pPr>
            <a:r>
              <a:rPr lang="en" sz="1800" b="0" dirty="0">
                <a:solidFill>
                  <a:srgbClr val="1A2835"/>
                </a:solidFill>
              </a:rPr>
              <a:t>Indicating data imbalance</a:t>
            </a:r>
            <a:endParaRPr lang="en-US" sz="1800" b="1" i="0" u="none" strike="noStrike" kern="0" cap="none" spc="0" normalizeH="0" baseline="0" noProof="0">
              <a:ln>
                <a:noFill/>
              </a:ln>
              <a:solidFill>
                <a:srgbClr val="000000"/>
              </a:solidFill>
              <a:effectLst/>
              <a:uLnTx/>
              <a:uFillTx/>
              <a:latin typeface="Franklin Gothic"/>
            </a:endParaRPr>
          </a:p>
          <a:p>
            <a:pPr marL="457200" marR="0" lvl="0" indent="-356870" algn="l" defTabSz="914400" rtl="0" eaLnBrk="1" fontAlgn="auto" latinLnBrk="0" hangingPunct="1">
              <a:lnSpc>
                <a:spcPct val="150000"/>
              </a:lnSpc>
              <a:spcBef>
                <a:spcPts val="0"/>
              </a:spcBef>
              <a:spcAft>
                <a:spcPts val="0"/>
              </a:spcAft>
              <a:buClr>
                <a:srgbClr val="E57200"/>
              </a:buClr>
              <a:buSzPts val="2020"/>
              <a:buFont typeface="Franklin Gothic"/>
              <a:buChar char="●"/>
              <a:tabLst/>
              <a:defRPr/>
            </a:pPr>
            <a:endParaRPr lang="en" sz="1800" b="0" i="0" u="none" strike="noStrike" kern="0" cap="none" spc="0" normalizeH="0" baseline="0" noProof="0">
              <a:ln>
                <a:noFill/>
              </a:ln>
              <a:solidFill>
                <a:srgbClr val="1A2835"/>
              </a:solidFill>
              <a:effectLst/>
              <a:uLnTx/>
              <a:uFillTx/>
              <a:latin typeface="Franklin Gothic"/>
            </a:endParaRPr>
          </a:p>
          <a:p>
            <a:pPr marL="100330" marR="0" lvl="3" algn="l" defTabSz="914400" rtl="0" eaLnBrk="1" fontAlgn="auto" latinLnBrk="0" hangingPunct="1">
              <a:lnSpc>
                <a:spcPct val="150000"/>
              </a:lnSpc>
              <a:spcBef>
                <a:spcPts val="0"/>
              </a:spcBef>
              <a:spcAft>
                <a:spcPts val="0"/>
              </a:spcAft>
              <a:buClr>
                <a:srgbClr val="E57200"/>
              </a:buClr>
              <a:buSzPts val="2020"/>
              <a:tabLst/>
              <a:defRPr/>
            </a:pPr>
            <a:endParaRPr lang="en" sz="1800" b="0" i="0" u="none" strike="noStrike" kern="0" cap="none" spc="0" normalizeH="0" baseline="0" noProof="0">
              <a:ln>
                <a:noFill/>
              </a:ln>
              <a:solidFill>
                <a:srgbClr val="1A2835"/>
              </a:solidFill>
              <a:effectLst/>
              <a:uLnTx/>
              <a:uFillTx/>
              <a:latin typeface="Franklin Gothic"/>
            </a:endParaRPr>
          </a:p>
        </p:txBody>
      </p:sp>
    </p:spTree>
    <p:extLst>
      <p:ext uri="{BB962C8B-B14F-4D97-AF65-F5344CB8AC3E}">
        <p14:creationId xmlns:p14="http://schemas.microsoft.com/office/powerpoint/2010/main" val="2709128213"/>
      </p:ext>
    </p:extLst>
  </p:cSld>
  <p:clrMapOvr>
    <a:masterClrMapping/>
  </p:clrMapOvr>
</p:sld>
</file>

<file path=ppt/theme/theme1.xml><?xml version="1.0" encoding="utf-8"?>
<a:theme xmlns:a="http://schemas.openxmlformats.org/drawingml/2006/main" name="SDS UVA Slide Deck">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2ce3ef8a-6422-4f30-a28b-b1df238c3260">
      <Terms xmlns="http://schemas.microsoft.com/office/infopath/2007/PartnerControls"/>
    </lcf76f155ced4ddcb4097134ff3c332f>
    <TaxCatchAll xmlns="035046a3-0870-4de8-a2b6-ab45b5587666"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1C7525B72C34C84EA90022EE591DCF03" ma:contentTypeVersion="16" ma:contentTypeDescription="Create a new document." ma:contentTypeScope="" ma:versionID="7ef3cf9c64565c3298d8f5a806b37abf">
  <xsd:schema xmlns:xsd="http://www.w3.org/2001/XMLSchema" xmlns:xs="http://www.w3.org/2001/XMLSchema" xmlns:p="http://schemas.microsoft.com/office/2006/metadata/properties" xmlns:ns2="2ce3ef8a-6422-4f30-a28b-b1df238c3260" xmlns:ns3="035046a3-0870-4de8-a2b6-ab45b5587666" targetNamespace="http://schemas.microsoft.com/office/2006/metadata/properties" ma:root="true" ma:fieldsID="bb4839265f080823ce5eb91ac8e80d9e" ns2:_="" ns3:_="">
    <xsd:import namespace="2ce3ef8a-6422-4f30-a28b-b1df238c3260"/>
    <xsd:import namespace="035046a3-0870-4de8-a2b6-ab45b5587666"/>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LengthInSeconds" minOccurs="0"/>
                <xsd:element ref="ns2:MediaServiceAutoKeyPoints" minOccurs="0"/>
                <xsd:element ref="ns2:MediaServiceKeyPoints" minOccurs="0"/>
                <xsd:element ref="ns2:MediaServiceOCR" minOccurs="0"/>
                <xsd:element ref="ns2:MediaServiceGenerationTime" minOccurs="0"/>
                <xsd:element ref="ns2:MediaServiceEventHashCode" minOccurs="0"/>
                <xsd:element ref="ns3:SharedWithUsers" minOccurs="0"/>
                <xsd:element ref="ns3:SharedWithDetails" minOccurs="0"/>
                <xsd:element ref="ns2:lcf76f155ced4ddcb4097134ff3c332f" minOccurs="0"/>
                <xsd:element ref="ns3:TaxCatchAll"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ce3ef8a-6422-4f30-a28b-b1df238c326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LengthInSeconds" ma:index="12" nillable="true" ma:displayName="MediaLengthInSeconds" ma:hidden="true" ma:internalName="MediaLengthInSeconds" ma:readOnly="true">
      <xsd:simpleType>
        <xsd:restriction base="dms:Unknown"/>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1d038b50-52dc-447d-ac2e-a29bd036c4b1" ma:termSetId="09814cd3-568e-fe90-9814-8d621ff8fb84" ma:anchorId="fba54fb3-c3e1-fe81-a776-ca4b69148c4d" ma:open="true" ma:isKeyword="false">
      <xsd:complexType>
        <xsd:sequence>
          <xsd:element ref="pc:Terms" minOccurs="0" maxOccurs="1"/>
        </xsd:sequence>
      </xsd:complexType>
    </xsd:element>
    <xsd:element name="MediaServiceLocation" ma:index="23"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35046a3-0870-4de8-a2b6-ab45b5587666"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b9d5b7ef-b3c7-4241-8c89-08974cb433eb}" ma:internalName="TaxCatchAll" ma:showField="CatchAllData" ma:web="035046a3-0870-4de8-a2b6-ab45b5587666">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9BB7043-6F38-44B6-8527-5D91AD503A81}">
  <ds:schemaRefs>
    <ds:schemaRef ds:uri="http://www.w3.org/XML/1998/namespace"/>
    <ds:schemaRef ds:uri="http://purl.org/dc/dcmitype/"/>
    <ds:schemaRef ds:uri="http://schemas.openxmlformats.org/package/2006/metadata/core-properties"/>
    <ds:schemaRef ds:uri="http://purl.org/dc/terms/"/>
    <ds:schemaRef ds:uri="http://purl.org/dc/elements/1.1/"/>
    <ds:schemaRef ds:uri="http://schemas.microsoft.com/office/2006/documentManagement/types"/>
    <ds:schemaRef ds:uri="http://schemas.microsoft.com/office/infopath/2007/PartnerControls"/>
    <ds:schemaRef ds:uri="035046a3-0870-4de8-a2b6-ab45b5587666"/>
    <ds:schemaRef ds:uri="2ce3ef8a-6422-4f30-a28b-b1df238c3260"/>
    <ds:schemaRef ds:uri="http://schemas.microsoft.com/office/2006/metadata/properties"/>
  </ds:schemaRefs>
</ds:datastoreItem>
</file>

<file path=customXml/itemProps2.xml><?xml version="1.0" encoding="utf-8"?>
<ds:datastoreItem xmlns:ds="http://schemas.openxmlformats.org/officeDocument/2006/customXml" ds:itemID="{8AFE7755-51B8-4F66-8E88-D69B5305EAD3}">
  <ds:schemaRefs>
    <ds:schemaRef ds:uri="035046a3-0870-4de8-a2b6-ab45b5587666"/>
    <ds:schemaRef ds:uri="2ce3ef8a-6422-4f30-a28b-b1df238c3260"/>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29AA38F3-9119-4E27-8A71-27917169612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52</TotalTime>
  <Words>2040</Words>
  <Application>Microsoft Office PowerPoint</Application>
  <PresentationFormat>On-screen Show (16:9)</PresentationFormat>
  <Paragraphs>135</Paragraphs>
  <Slides>13</Slides>
  <Notes>13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Franklin Gothic</vt:lpstr>
      <vt:lpstr>Franklin Gothic,Sans-Serif</vt:lpstr>
      <vt:lpstr>Times New Roman</vt:lpstr>
      <vt:lpstr>Arial</vt:lpstr>
      <vt:lpstr>SDS UVA Slide Deck</vt:lpstr>
      <vt:lpstr>Predicting ICU Patient Length of Stay for Enhanced Resource Allocation  </vt:lpstr>
      <vt:lpstr>Get to the Bottom Line Up Front.</vt:lpstr>
      <vt:lpstr>Accurate LOS Prediction Matters.</vt:lpstr>
      <vt:lpstr>We Leverage Random Survival Forest for Prediction.</vt:lpstr>
      <vt:lpstr>Key Predictors Drive Accurate Predictions.</vt:lpstr>
      <vt:lpstr>Predicted and Observed PDF are the Same. </vt:lpstr>
      <vt:lpstr>Our Model Performs Well Overall. </vt:lpstr>
      <vt:lpstr>Comprehensive Data Underpins Model Reliability</vt:lpstr>
      <vt:lpstr>Exploratory Data Analysis Reveals Key Insights</vt:lpstr>
      <vt:lpstr>Exploratory Data Analysis Reveals Key Insights</vt:lpstr>
      <vt:lpstr>Exploratory Data Analysis Reveals Key Insights</vt:lpstr>
      <vt:lpstr>Future Directions </vt:lpstr>
      <vt:lpstr>Conclusion: Transforming ICU Operations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Tom</dc:creator>
  <cp:lastModifiedBy>Tom</cp:lastModifiedBy>
  <cp:revision>7</cp:revision>
  <dcterms:modified xsi:type="dcterms:W3CDTF">2024-12-05T06:31:09Z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0x0101001C7525B72C34C84EA90022EE591DCF03</vt:lpwstr>
  </property>
</Properties>
</file>